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50.xml" ContentType="application/vnd.openxmlformats-officedocument.presentationml.slide+xml"/>
  <Override PartName="/ppt/slides/slide15.xml" ContentType="application/vnd.openxmlformats-officedocument.presentationml.slide+xml"/>
  <Override PartName="/ppt/slideLayouts/slideLayout12.xml" ContentType="application/vnd.openxmlformats-officedocument.presentationml.slideLayout+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47.xml" ContentType="application/vnd.openxmlformats-officedocument.presentationml.slide+xml"/>
  <Override PartName="/ppt/slides/slide43.xml" ContentType="application/vnd.openxmlformats-officedocument.presentationml.slide+xml"/>
  <Override PartName="/ppt/slides/slide16.xml" ContentType="application/vnd.openxmlformats-officedocument.presentationml.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17.xml" ContentType="application/vnd.openxmlformats-officedocument.presentationml.slide+xml"/>
  <Override PartName="/ppt/slideLayouts/slideLayout14.xml" ContentType="application/vnd.openxmlformats-officedocument.presentationml.slideLayout+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59" r:id="rId5"/>
    <p:sldId id="260" r:id="rId6"/>
    <p:sldId id="261" r:id="rId7"/>
    <p:sldId id="305"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4" r:id="rId40"/>
    <p:sldId id="293" r:id="rId41"/>
    <p:sldId id="295" r:id="rId42"/>
    <p:sldId id="296" r:id="rId43"/>
    <p:sldId id="297" r:id="rId44"/>
    <p:sldId id="298" r:id="rId45"/>
    <p:sldId id="299" r:id="rId46"/>
    <p:sldId id="300" r:id="rId47"/>
    <p:sldId id="301" r:id="rId48"/>
    <p:sldId id="302" r:id="rId49"/>
    <p:sldId id="303" r:id="rId50"/>
    <p:sldId id="304"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90" d="100"/>
          <a:sy n="90" d="100"/>
        </p:scale>
        <p:origin x="-87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hu-HU"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Click to edit Master subtitle style</a:t>
            </a:r>
            <a:endParaRPr/>
          </a:p>
        </p:txBody>
      </p:sp>
      <p:sp>
        <p:nvSpPr>
          <p:cNvPr id="4" name="Date Placeholder 3"/>
          <p:cNvSpPr>
            <a:spLocks noGrp="1"/>
          </p:cNvSpPr>
          <p:nvPr>
            <p:ph type="dt" sz="half" idx="10"/>
          </p:nvPr>
        </p:nvSpPr>
        <p:spPr/>
        <p:txBody>
          <a:bodyPr/>
          <a:lstStyle/>
          <a:p>
            <a:fld id="{E52E57E7-A6D0-5D4B-B10F-DE826B76AC9C}" type="datetimeFigureOut">
              <a:rPr lang="en-US" smtClean="0"/>
              <a:pPr/>
              <a:t>9/11/12</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73CB74E7-B98F-3E4B-9A22-66EE386E43AE}"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E52E57E7-A6D0-5D4B-B10F-DE826B76AC9C}" type="datetimeFigureOut">
              <a:rPr lang="en-US" smtClean="0"/>
              <a:pPr/>
              <a:t>9/11/12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CB74E7-B98F-3E4B-9A22-66EE386E43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hu-HU"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Click to edit Master text styles</a:t>
            </a:r>
          </a:p>
        </p:txBody>
      </p:sp>
      <p:sp>
        <p:nvSpPr>
          <p:cNvPr id="5" name="Date Placeholder 4"/>
          <p:cNvSpPr>
            <a:spLocks noGrp="1"/>
          </p:cNvSpPr>
          <p:nvPr>
            <p:ph type="dt" sz="half" idx="10"/>
          </p:nvPr>
        </p:nvSpPr>
        <p:spPr/>
        <p:txBody>
          <a:bodyPr/>
          <a:lstStyle/>
          <a:p>
            <a:fld id="{E52E57E7-A6D0-5D4B-B10F-DE826B76AC9C}" type="datetimeFigureOut">
              <a:rPr lang="en-US" smtClean="0"/>
              <a:pPr/>
              <a:t>9/11/12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B74E7-B98F-3E4B-9A22-66EE386E43A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hu-HU"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Click to edit Master text styles</a:t>
            </a:r>
          </a:p>
        </p:txBody>
      </p:sp>
      <p:sp>
        <p:nvSpPr>
          <p:cNvPr id="5" name="Date Placeholder 4"/>
          <p:cNvSpPr>
            <a:spLocks noGrp="1"/>
          </p:cNvSpPr>
          <p:nvPr>
            <p:ph type="dt" sz="half" idx="10"/>
          </p:nvPr>
        </p:nvSpPr>
        <p:spPr/>
        <p:txBody>
          <a:bodyPr/>
          <a:lstStyle/>
          <a:p>
            <a:fld id="{E52E57E7-A6D0-5D4B-B10F-DE826B76AC9C}" type="datetimeFigureOut">
              <a:rPr lang="en-US" smtClean="0"/>
              <a:pPr/>
              <a:t>9/11/12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B74E7-B98F-3E4B-9A22-66EE386E43AE}" type="slidenum">
              <a:rPr lang="en-US" smtClean="0"/>
              <a:pPr/>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hu-HU"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a:p>
        </p:txBody>
      </p:sp>
      <p:sp>
        <p:nvSpPr>
          <p:cNvPr id="4" name="Date Placeholder 3"/>
          <p:cNvSpPr>
            <a:spLocks noGrp="1"/>
          </p:cNvSpPr>
          <p:nvPr>
            <p:ph type="dt" sz="half" idx="10"/>
          </p:nvPr>
        </p:nvSpPr>
        <p:spPr/>
        <p:txBody>
          <a:bodyPr/>
          <a:lstStyle/>
          <a:p>
            <a:fld id="{E52E57E7-A6D0-5D4B-B10F-DE826B76AC9C}" type="datetimeFigureOut">
              <a:rPr lang="en-US" smtClean="0"/>
              <a:pPr/>
              <a:t>9/11/12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B74E7-B98F-3E4B-9A22-66EE386E43AE}"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hu-HU"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a:p>
        </p:txBody>
      </p:sp>
      <p:sp>
        <p:nvSpPr>
          <p:cNvPr id="4" name="Date Placeholder 3"/>
          <p:cNvSpPr>
            <a:spLocks noGrp="1"/>
          </p:cNvSpPr>
          <p:nvPr>
            <p:ph type="dt" sz="half" idx="10"/>
          </p:nvPr>
        </p:nvSpPr>
        <p:spPr/>
        <p:txBody>
          <a:bodyPr/>
          <a:lstStyle/>
          <a:p>
            <a:fld id="{E52E57E7-A6D0-5D4B-B10F-DE826B76AC9C}" type="datetimeFigureOut">
              <a:rPr lang="en-US" smtClean="0"/>
              <a:pPr/>
              <a:t>9/11/12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B74E7-B98F-3E4B-9A22-66EE386E43AE}"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a:p>
        </p:txBody>
      </p:sp>
      <p:sp>
        <p:nvSpPr>
          <p:cNvPr id="3" name="Content Placeholder 2"/>
          <p:cNvSpPr>
            <a:spLocks noGrp="1"/>
          </p:cNvSpPr>
          <p:nvPr>
            <p:ph idx="1"/>
          </p:nvPr>
        </p:nvSpPr>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a:p>
        </p:txBody>
      </p:sp>
      <p:sp>
        <p:nvSpPr>
          <p:cNvPr id="4" name="Date Placeholder 3"/>
          <p:cNvSpPr>
            <a:spLocks noGrp="1"/>
          </p:cNvSpPr>
          <p:nvPr>
            <p:ph type="dt" sz="half" idx="10"/>
          </p:nvPr>
        </p:nvSpPr>
        <p:spPr/>
        <p:txBody>
          <a:bodyPr/>
          <a:lstStyle/>
          <a:p>
            <a:fld id="{E52E57E7-A6D0-5D4B-B10F-DE826B76AC9C}" type="datetimeFigureOut">
              <a:rPr lang="en-US" smtClean="0"/>
              <a:pPr/>
              <a:t>9/11/12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B74E7-B98F-3E4B-9A22-66EE386E43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hu-HU"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Click to edit Master text styles</a:t>
            </a:r>
          </a:p>
        </p:txBody>
      </p:sp>
      <p:sp>
        <p:nvSpPr>
          <p:cNvPr id="4" name="Date Placeholder 3"/>
          <p:cNvSpPr>
            <a:spLocks noGrp="1"/>
          </p:cNvSpPr>
          <p:nvPr>
            <p:ph type="dt" sz="half" idx="10"/>
          </p:nvPr>
        </p:nvSpPr>
        <p:spPr/>
        <p:txBody>
          <a:bodyPr/>
          <a:lstStyle/>
          <a:p>
            <a:fld id="{E52E57E7-A6D0-5D4B-B10F-DE826B76AC9C}" type="datetimeFigureOut">
              <a:rPr lang="en-US" smtClean="0"/>
              <a:pPr/>
              <a:t>9/11/12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73CB74E7-B98F-3E4B-9A22-66EE386E43AE}" type="slidenum">
              <a:rPr lang="en-US" smtClean="0"/>
              <a:pPr/>
              <a:t>‹#›</a:t>
            </a:fld>
            <a:endParaRPr lang="en-US"/>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a:p>
        </p:txBody>
      </p:sp>
      <p:sp>
        <p:nvSpPr>
          <p:cNvPr id="5" name="Date Placeholder 4"/>
          <p:cNvSpPr>
            <a:spLocks noGrp="1"/>
          </p:cNvSpPr>
          <p:nvPr>
            <p:ph type="dt" sz="half" idx="10"/>
          </p:nvPr>
        </p:nvSpPr>
        <p:spPr/>
        <p:txBody>
          <a:bodyPr/>
          <a:lstStyle/>
          <a:p>
            <a:fld id="{E52E57E7-A6D0-5D4B-B10F-DE826B76AC9C}" type="datetimeFigureOut">
              <a:rPr lang="en-US" smtClean="0"/>
              <a:pPr/>
              <a:t>9/11/12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B74E7-B98F-3E4B-9A22-66EE386E43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a:p>
        </p:txBody>
      </p:sp>
      <p:sp>
        <p:nvSpPr>
          <p:cNvPr id="7" name="Date Placeholder 6"/>
          <p:cNvSpPr>
            <a:spLocks noGrp="1"/>
          </p:cNvSpPr>
          <p:nvPr>
            <p:ph type="dt" sz="half" idx="10"/>
          </p:nvPr>
        </p:nvSpPr>
        <p:spPr/>
        <p:txBody>
          <a:bodyPr/>
          <a:lstStyle/>
          <a:p>
            <a:fld id="{E52E57E7-A6D0-5D4B-B10F-DE826B76AC9C}" type="datetimeFigureOut">
              <a:rPr lang="en-US" smtClean="0"/>
              <a:pPr/>
              <a:t>9/11/12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B74E7-B98F-3E4B-9A22-66EE386E43AE}" type="slidenum">
              <a:rPr lang="en-US" smtClean="0"/>
              <a:pPr/>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a:p>
        </p:txBody>
      </p:sp>
      <p:sp>
        <p:nvSpPr>
          <p:cNvPr id="5" name="Date Placeholder 4"/>
          <p:cNvSpPr>
            <a:spLocks noGrp="1"/>
          </p:cNvSpPr>
          <p:nvPr>
            <p:ph type="dt" sz="half" idx="10"/>
          </p:nvPr>
        </p:nvSpPr>
        <p:spPr/>
        <p:txBody>
          <a:bodyPr/>
          <a:lstStyle/>
          <a:p>
            <a:fld id="{E52E57E7-A6D0-5D4B-B10F-DE826B76AC9C}" type="datetimeFigureOut">
              <a:rPr lang="en-US" smtClean="0"/>
              <a:pPr/>
              <a:t>9/11/12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B74E7-B98F-3E4B-9A22-66EE386E43AE}" type="slidenum">
              <a:rPr lang="en-US" smtClean="0"/>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a:p>
        </p:txBody>
      </p:sp>
      <p:sp>
        <p:nvSpPr>
          <p:cNvPr id="5" name="Date Placeholder 4"/>
          <p:cNvSpPr>
            <a:spLocks noGrp="1"/>
          </p:cNvSpPr>
          <p:nvPr>
            <p:ph type="dt" sz="half" idx="10"/>
          </p:nvPr>
        </p:nvSpPr>
        <p:spPr/>
        <p:txBody>
          <a:bodyPr/>
          <a:lstStyle/>
          <a:p>
            <a:fld id="{E52E57E7-A6D0-5D4B-B10F-DE826B76AC9C}" type="datetimeFigureOut">
              <a:rPr lang="en-US" smtClean="0"/>
              <a:pPr/>
              <a:t>9/11/12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B74E7-B98F-3E4B-9A22-66EE386E43AE}"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a:p>
        </p:txBody>
      </p:sp>
      <p:sp>
        <p:nvSpPr>
          <p:cNvPr id="5" name="Date Placeholder 4"/>
          <p:cNvSpPr>
            <a:spLocks noGrp="1"/>
          </p:cNvSpPr>
          <p:nvPr>
            <p:ph type="dt" sz="half" idx="10"/>
          </p:nvPr>
        </p:nvSpPr>
        <p:spPr/>
        <p:txBody>
          <a:bodyPr/>
          <a:lstStyle/>
          <a:p>
            <a:fld id="{E52E57E7-A6D0-5D4B-B10F-DE826B76AC9C}" type="datetimeFigureOut">
              <a:rPr lang="en-US" smtClean="0"/>
              <a:pPr/>
              <a:t>9/11/12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B74E7-B98F-3E4B-9A22-66EE386E43AE}"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a:p>
        </p:txBody>
      </p:sp>
      <p:sp>
        <p:nvSpPr>
          <p:cNvPr id="3" name="Date Placeholder 2"/>
          <p:cNvSpPr>
            <a:spLocks noGrp="1"/>
          </p:cNvSpPr>
          <p:nvPr>
            <p:ph type="dt" sz="half" idx="10"/>
          </p:nvPr>
        </p:nvSpPr>
        <p:spPr/>
        <p:txBody>
          <a:bodyPr/>
          <a:lstStyle/>
          <a:p>
            <a:fld id="{E52E57E7-A6D0-5D4B-B10F-DE826B76AC9C}" type="datetimeFigureOut">
              <a:rPr lang="en-US" smtClean="0"/>
              <a:pPr/>
              <a:t>9/11/12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CB74E7-B98F-3E4B-9A22-66EE386E43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hu-HU"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E52E57E7-A6D0-5D4B-B10F-DE826B76AC9C}" type="datetimeFigureOut">
              <a:rPr lang="en-US" smtClean="0"/>
              <a:pPr/>
              <a:t>9/11/12</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73CB74E7-B98F-3E4B-9A22-66EE386E43AE}"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 r:id="rId14"/>
  </p:sldLayoutIdLs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Szociálpszichológia</a:t>
            </a:r>
            <a:endParaRPr lang="en-US" dirty="0"/>
          </a:p>
        </p:txBody>
      </p:sp>
      <p:sp>
        <p:nvSpPr>
          <p:cNvPr id="3" name="Subtitle 2"/>
          <p:cNvSpPr>
            <a:spLocks noGrp="1"/>
          </p:cNvSpPr>
          <p:nvPr>
            <p:ph type="subTitle" idx="1"/>
          </p:nvPr>
        </p:nvSpPr>
        <p:spPr/>
        <p:txBody>
          <a:bodyPr/>
          <a:lstStyle/>
          <a:p>
            <a:r>
              <a:rPr lang="en-US" dirty="0" err="1" smtClean="0"/>
              <a:t>Oktató</a:t>
            </a:r>
            <a:r>
              <a:rPr lang="en-US" dirty="0" smtClean="0"/>
              <a:t>: Gyimesi Júlia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Reciprok</a:t>
            </a:r>
            <a:r>
              <a:rPr lang="en-US" dirty="0" smtClean="0"/>
              <a:t> </a:t>
            </a:r>
            <a:r>
              <a:rPr lang="en-US" dirty="0" err="1" smtClean="0"/>
              <a:t>altruizmus</a:t>
            </a:r>
            <a:endParaRPr lang="en-US" dirty="0"/>
          </a:p>
        </p:txBody>
      </p:sp>
      <p:sp>
        <p:nvSpPr>
          <p:cNvPr id="3" name="Content Placeholder 2"/>
          <p:cNvSpPr>
            <a:spLocks noGrp="1"/>
          </p:cNvSpPr>
          <p:nvPr>
            <p:ph idx="1"/>
          </p:nvPr>
        </p:nvSpPr>
        <p:spPr/>
        <p:txBody>
          <a:bodyPr/>
          <a:lstStyle/>
          <a:p>
            <a:r>
              <a:rPr lang="en-US" dirty="0" err="1" smtClean="0"/>
              <a:t>Trivers</a:t>
            </a:r>
            <a:r>
              <a:rPr lang="en-US" dirty="0" smtClean="0"/>
              <a:t> – </a:t>
            </a:r>
            <a:r>
              <a:rPr lang="en-US" dirty="0" err="1" smtClean="0"/>
              <a:t>az</a:t>
            </a:r>
            <a:r>
              <a:rPr lang="en-US" dirty="0" smtClean="0"/>
              <a:t> </a:t>
            </a:r>
            <a:r>
              <a:rPr lang="en-US" dirty="0" err="1" smtClean="0"/>
              <a:t>altruizmust</a:t>
            </a:r>
            <a:r>
              <a:rPr lang="en-US" dirty="0" smtClean="0"/>
              <a:t> </a:t>
            </a:r>
            <a:r>
              <a:rPr lang="en-US" dirty="0" err="1" smtClean="0"/>
              <a:t>később</a:t>
            </a:r>
            <a:r>
              <a:rPr lang="en-US" dirty="0" smtClean="0"/>
              <a:t> </a:t>
            </a:r>
            <a:r>
              <a:rPr lang="en-US" dirty="0" err="1" smtClean="0"/>
              <a:t>viszonozni</a:t>
            </a:r>
            <a:r>
              <a:rPr lang="en-US" dirty="0" smtClean="0"/>
              <a:t> </a:t>
            </a:r>
            <a:r>
              <a:rPr lang="en-US" dirty="0" err="1" smtClean="0"/>
              <a:t>kell</a:t>
            </a:r>
            <a:r>
              <a:rPr lang="en-US" dirty="0" smtClean="0"/>
              <a:t> + </a:t>
            </a:r>
            <a:r>
              <a:rPr lang="en-US" dirty="0" err="1" smtClean="0"/>
              <a:t>fel</a:t>
            </a:r>
            <a:r>
              <a:rPr lang="en-US" dirty="0" smtClean="0"/>
              <a:t> </a:t>
            </a:r>
            <a:r>
              <a:rPr lang="en-US" dirty="0" err="1" smtClean="0"/>
              <a:t>kell</a:t>
            </a:r>
            <a:r>
              <a:rPr lang="en-US" dirty="0" smtClean="0"/>
              <a:t> </a:t>
            </a:r>
            <a:r>
              <a:rPr lang="en-US" dirty="0" err="1" smtClean="0"/>
              <a:t>ismerni</a:t>
            </a:r>
            <a:r>
              <a:rPr lang="en-US" dirty="0" smtClean="0"/>
              <a:t> </a:t>
            </a:r>
            <a:r>
              <a:rPr lang="en-US" dirty="0" err="1" smtClean="0"/>
              <a:t>az</a:t>
            </a:r>
            <a:r>
              <a:rPr lang="en-US" dirty="0" smtClean="0"/>
              <a:t> </a:t>
            </a:r>
            <a:r>
              <a:rPr lang="en-US" dirty="0" err="1" smtClean="0"/>
              <a:t>egyedet</a:t>
            </a:r>
            <a:r>
              <a:rPr lang="en-US" dirty="0" smtClean="0"/>
              <a:t> + </a:t>
            </a:r>
            <a:r>
              <a:rPr lang="en-US" dirty="0" err="1" smtClean="0"/>
              <a:t>ki</a:t>
            </a:r>
            <a:r>
              <a:rPr lang="en-US" dirty="0" smtClean="0"/>
              <a:t> </a:t>
            </a:r>
            <a:r>
              <a:rPr lang="en-US" dirty="0" err="1" smtClean="0"/>
              <a:t>kell</a:t>
            </a:r>
            <a:r>
              <a:rPr lang="en-US" dirty="0" smtClean="0"/>
              <a:t> </a:t>
            </a:r>
            <a:r>
              <a:rPr lang="en-US" dirty="0" err="1" smtClean="0"/>
              <a:t>zárni</a:t>
            </a:r>
            <a:r>
              <a:rPr lang="en-US" dirty="0" smtClean="0"/>
              <a:t> a </a:t>
            </a:r>
            <a:r>
              <a:rPr lang="en-US" dirty="0" err="1" smtClean="0"/>
              <a:t>csalókat</a:t>
            </a:r>
            <a:endParaRPr lang="en-US" dirty="0" smtClean="0"/>
          </a:p>
          <a:p>
            <a:r>
              <a:rPr lang="en-US" dirty="0" err="1" smtClean="0"/>
              <a:t>Együttműködés</a:t>
            </a:r>
            <a:r>
              <a:rPr lang="en-US" dirty="0" smtClean="0"/>
              <a:t> </a:t>
            </a:r>
            <a:r>
              <a:rPr lang="en-US" dirty="0" err="1" smtClean="0"/>
              <a:t>és</a:t>
            </a:r>
            <a:r>
              <a:rPr lang="en-US" dirty="0" smtClean="0"/>
              <a:t> </a:t>
            </a:r>
            <a:r>
              <a:rPr lang="en-US" dirty="0" err="1" smtClean="0"/>
              <a:t>versengés</a:t>
            </a:r>
            <a:r>
              <a:rPr lang="en-US" dirty="0" smtClean="0"/>
              <a:t> – </a:t>
            </a:r>
            <a:r>
              <a:rPr lang="en-US" dirty="0" err="1" smtClean="0"/>
              <a:t>előbbi</a:t>
            </a:r>
            <a:r>
              <a:rPr lang="en-US" dirty="0" smtClean="0"/>
              <a:t> a </a:t>
            </a:r>
            <a:r>
              <a:rPr lang="en-US" dirty="0" err="1" smtClean="0"/>
              <a:t>rokoni</a:t>
            </a:r>
            <a:r>
              <a:rPr lang="en-US" dirty="0" smtClean="0"/>
              <a:t> </a:t>
            </a:r>
            <a:r>
              <a:rPr lang="en-US" dirty="0" err="1" smtClean="0"/>
              <a:t>kiválasztódáson</a:t>
            </a:r>
            <a:r>
              <a:rPr lang="en-US" dirty="0" smtClean="0"/>
              <a:t> </a:t>
            </a:r>
            <a:r>
              <a:rPr lang="en-US" dirty="0" err="1" smtClean="0"/>
              <a:t>keresztül</a:t>
            </a:r>
            <a:r>
              <a:rPr lang="en-US" dirty="0" smtClean="0"/>
              <a:t> </a:t>
            </a:r>
            <a:r>
              <a:rPr lang="en-US" dirty="0" err="1" smtClean="0"/>
              <a:t>valósul</a:t>
            </a:r>
            <a:r>
              <a:rPr lang="en-US" dirty="0" smtClean="0"/>
              <a:t> meg, </a:t>
            </a:r>
            <a:r>
              <a:rPr lang="en-US" dirty="0" err="1" smtClean="0"/>
              <a:t>valamint</a:t>
            </a:r>
            <a:r>
              <a:rPr lang="en-US" dirty="0" smtClean="0"/>
              <a:t> </a:t>
            </a:r>
            <a:r>
              <a:rPr lang="en-US" dirty="0" err="1" smtClean="0"/>
              <a:t>kölcsönös</a:t>
            </a:r>
            <a:r>
              <a:rPr lang="en-US" dirty="0" smtClean="0"/>
              <a:t> </a:t>
            </a:r>
            <a:r>
              <a:rPr lang="en-US" dirty="0" err="1" smtClean="0"/>
              <a:t>előnyök</a:t>
            </a:r>
            <a:r>
              <a:rPr lang="en-US" dirty="0" smtClean="0"/>
              <a:t> </a:t>
            </a:r>
            <a:r>
              <a:rPr lang="en-US" dirty="0" err="1" smtClean="0"/>
              <a:t>esetén</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t>Nemi</a:t>
            </a:r>
            <a:r>
              <a:rPr lang="en-US" sz="3600" dirty="0" smtClean="0"/>
              <a:t> </a:t>
            </a:r>
            <a:r>
              <a:rPr lang="en-US" sz="3600" dirty="0" err="1" smtClean="0"/>
              <a:t>kiválasztódás</a:t>
            </a:r>
            <a:r>
              <a:rPr lang="en-US" sz="3600" dirty="0" smtClean="0"/>
              <a:t> </a:t>
            </a:r>
            <a:r>
              <a:rPr lang="en-US" sz="3600" dirty="0" err="1" smtClean="0"/>
              <a:t>és</a:t>
            </a:r>
            <a:r>
              <a:rPr lang="en-US" sz="3600" dirty="0" smtClean="0"/>
              <a:t> </a:t>
            </a:r>
            <a:r>
              <a:rPr lang="en-US" sz="3600" dirty="0" err="1" smtClean="0"/>
              <a:t>nemi</a:t>
            </a:r>
            <a:r>
              <a:rPr lang="en-US" sz="3600" dirty="0" smtClean="0"/>
              <a:t> </a:t>
            </a:r>
            <a:r>
              <a:rPr lang="en-US" sz="3600" dirty="0" err="1" smtClean="0"/>
              <a:t>különbségek</a:t>
            </a:r>
            <a:r>
              <a:rPr lang="en-US" sz="3600" dirty="0" smtClean="0"/>
              <a:t> a </a:t>
            </a:r>
            <a:r>
              <a:rPr lang="en-US" sz="3600" dirty="0" err="1" smtClean="0"/>
              <a:t>viselkedésben</a:t>
            </a:r>
            <a:endParaRPr lang="en-US" sz="3600" dirty="0"/>
          </a:p>
        </p:txBody>
      </p:sp>
      <p:sp>
        <p:nvSpPr>
          <p:cNvPr id="3" name="Content Placeholder 2"/>
          <p:cNvSpPr>
            <a:spLocks noGrp="1"/>
          </p:cNvSpPr>
          <p:nvPr>
            <p:ph idx="1"/>
          </p:nvPr>
        </p:nvSpPr>
        <p:spPr/>
        <p:txBody>
          <a:bodyPr/>
          <a:lstStyle/>
          <a:p>
            <a:r>
              <a:rPr lang="en-US" dirty="0" smtClean="0"/>
              <a:t>A </a:t>
            </a:r>
            <a:r>
              <a:rPr lang="en-US" dirty="0" err="1" smtClean="0"/>
              <a:t>nemi</a:t>
            </a:r>
            <a:r>
              <a:rPr lang="en-US" dirty="0" smtClean="0"/>
              <a:t> </a:t>
            </a:r>
            <a:r>
              <a:rPr lang="en-US" dirty="0" err="1" smtClean="0"/>
              <a:t>kiválasztódás</a:t>
            </a:r>
            <a:r>
              <a:rPr lang="en-US" dirty="0" smtClean="0"/>
              <a:t> </a:t>
            </a:r>
            <a:r>
              <a:rPr lang="en-US" dirty="0" err="1" smtClean="0"/>
              <a:t>általában</a:t>
            </a:r>
            <a:r>
              <a:rPr lang="en-US" dirty="0" smtClean="0"/>
              <a:t> a </a:t>
            </a:r>
            <a:r>
              <a:rPr lang="en-US" dirty="0" err="1" smtClean="0"/>
              <a:t>hímek</a:t>
            </a:r>
            <a:r>
              <a:rPr lang="en-US" dirty="0" smtClean="0"/>
              <a:t> </a:t>
            </a:r>
            <a:r>
              <a:rPr lang="en-US" dirty="0" err="1" smtClean="0"/>
              <a:t>versengése</a:t>
            </a:r>
            <a:r>
              <a:rPr lang="en-US" dirty="0" smtClean="0"/>
              <a:t> </a:t>
            </a:r>
            <a:r>
              <a:rPr lang="en-US" dirty="0" err="1" smtClean="0"/>
              <a:t>és</a:t>
            </a:r>
            <a:r>
              <a:rPr lang="en-US" dirty="0" smtClean="0"/>
              <a:t> a </a:t>
            </a:r>
            <a:r>
              <a:rPr lang="en-US" dirty="0" err="1" smtClean="0"/>
              <a:t>nőstények</a:t>
            </a:r>
            <a:r>
              <a:rPr lang="en-US" dirty="0" smtClean="0"/>
              <a:t> </a:t>
            </a:r>
            <a:r>
              <a:rPr lang="en-US" dirty="0" err="1" smtClean="0"/>
              <a:t>választása</a:t>
            </a:r>
            <a:r>
              <a:rPr lang="en-US" dirty="0" smtClean="0"/>
              <a:t> </a:t>
            </a:r>
            <a:r>
              <a:rPr lang="en-US" dirty="0" err="1" smtClean="0"/>
              <a:t>formáját</a:t>
            </a:r>
            <a:r>
              <a:rPr lang="en-US" dirty="0" smtClean="0"/>
              <a:t> </a:t>
            </a:r>
            <a:r>
              <a:rPr lang="en-US" dirty="0" err="1" smtClean="0"/>
              <a:t>ölti</a:t>
            </a:r>
            <a:r>
              <a:rPr lang="en-US" dirty="0" smtClean="0"/>
              <a:t> – </a:t>
            </a:r>
            <a:r>
              <a:rPr lang="en-US" dirty="0" err="1" smtClean="0"/>
              <a:t>szülői</a:t>
            </a:r>
            <a:r>
              <a:rPr lang="en-US" dirty="0" smtClean="0"/>
              <a:t> </a:t>
            </a:r>
            <a:r>
              <a:rPr lang="en-US" dirty="0" err="1" smtClean="0"/>
              <a:t>befektetés</a:t>
            </a:r>
            <a:r>
              <a:rPr lang="en-US" dirty="0" smtClean="0"/>
              <a:t> </a:t>
            </a:r>
            <a:r>
              <a:rPr lang="en-US" dirty="0" err="1" smtClean="0"/>
              <a:t>kiegyensúlyozatlansága</a:t>
            </a:r>
            <a:r>
              <a:rPr lang="en-US" dirty="0" smtClean="0"/>
              <a:t> </a:t>
            </a:r>
          </a:p>
          <a:p>
            <a:r>
              <a:rPr lang="en-US" dirty="0" err="1" smtClean="0"/>
              <a:t>Az</a:t>
            </a:r>
            <a:r>
              <a:rPr lang="en-US" dirty="0" smtClean="0"/>
              <a:t> </a:t>
            </a:r>
            <a:r>
              <a:rPr lang="en-US" dirty="0" err="1" smtClean="0"/>
              <a:t>egyensúly</a:t>
            </a:r>
            <a:r>
              <a:rPr lang="en-US" dirty="0" smtClean="0"/>
              <a:t> </a:t>
            </a:r>
            <a:r>
              <a:rPr lang="en-US" dirty="0" err="1" smtClean="0"/>
              <a:t>hiánya</a:t>
            </a:r>
            <a:r>
              <a:rPr lang="en-US" dirty="0" smtClean="0"/>
              <a:t> </a:t>
            </a:r>
            <a:r>
              <a:rPr lang="en-US" dirty="0" err="1" smtClean="0"/>
              <a:t>eltérő</a:t>
            </a:r>
            <a:r>
              <a:rPr lang="en-US" dirty="0" smtClean="0"/>
              <a:t> </a:t>
            </a:r>
            <a:r>
              <a:rPr lang="en-US" dirty="0" err="1" smtClean="0"/>
              <a:t>szaporodási</a:t>
            </a:r>
            <a:r>
              <a:rPr lang="en-US" dirty="0" smtClean="0"/>
              <a:t> </a:t>
            </a:r>
            <a:r>
              <a:rPr lang="en-US" dirty="0" err="1" smtClean="0"/>
              <a:t>stratégiákhoz</a:t>
            </a:r>
            <a:r>
              <a:rPr lang="en-US" dirty="0" smtClean="0"/>
              <a:t> </a:t>
            </a:r>
            <a:r>
              <a:rPr lang="en-US" dirty="0" err="1" smtClean="0"/>
              <a:t>vezet</a:t>
            </a:r>
            <a:endParaRPr lang="en-US" dirty="0" smtClean="0"/>
          </a:p>
          <a:p>
            <a:r>
              <a:rPr lang="en-US" dirty="0" err="1" smtClean="0"/>
              <a:t>Ahol</a:t>
            </a:r>
            <a:r>
              <a:rPr lang="en-US" dirty="0" smtClean="0"/>
              <a:t> </a:t>
            </a:r>
            <a:r>
              <a:rPr lang="en-US" dirty="0" err="1" smtClean="0"/>
              <a:t>mindkét</a:t>
            </a:r>
            <a:r>
              <a:rPr lang="en-US" dirty="0" smtClean="0"/>
              <a:t> </a:t>
            </a:r>
            <a:r>
              <a:rPr lang="en-US" dirty="0" err="1" smtClean="0"/>
              <a:t>szülőre</a:t>
            </a:r>
            <a:r>
              <a:rPr lang="en-US" dirty="0" smtClean="0"/>
              <a:t> </a:t>
            </a:r>
            <a:r>
              <a:rPr lang="en-US" dirty="0" err="1" smtClean="0"/>
              <a:t>szükség</a:t>
            </a:r>
            <a:r>
              <a:rPr lang="en-US" dirty="0" smtClean="0"/>
              <a:t> van, </a:t>
            </a:r>
            <a:r>
              <a:rPr lang="en-US" dirty="0" err="1" smtClean="0"/>
              <a:t>ott</a:t>
            </a:r>
            <a:r>
              <a:rPr lang="en-US" dirty="0" smtClean="0"/>
              <a:t> </a:t>
            </a:r>
            <a:r>
              <a:rPr lang="en-US" dirty="0" err="1" smtClean="0"/>
              <a:t>kisebb</a:t>
            </a:r>
            <a:r>
              <a:rPr lang="en-US" dirty="0" smtClean="0"/>
              <a:t> </a:t>
            </a:r>
            <a:r>
              <a:rPr lang="en-US" dirty="0" err="1" smtClean="0"/>
              <a:t>az</a:t>
            </a:r>
            <a:r>
              <a:rPr lang="en-US" dirty="0" smtClean="0"/>
              <a:t> </a:t>
            </a:r>
            <a:r>
              <a:rPr lang="en-US" dirty="0" err="1" smtClean="0"/>
              <a:t>egyensúlytalanság</a:t>
            </a:r>
            <a:endParaRPr lang="en-US" dirty="0" smtClean="0"/>
          </a:p>
          <a:p>
            <a:r>
              <a:rPr lang="en-US" dirty="0" err="1" smtClean="0"/>
              <a:t>Hűség</a:t>
            </a:r>
            <a:r>
              <a:rPr lang="en-US" dirty="0" smtClean="0"/>
              <a:t>, </a:t>
            </a:r>
            <a:r>
              <a:rPr lang="en-US" dirty="0" err="1" smtClean="0"/>
              <a:t>hűtlenség</a:t>
            </a:r>
            <a:r>
              <a:rPr lang="en-US" dirty="0" smtClean="0"/>
              <a:t>, </a:t>
            </a:r>
            <a:r>
              <a:rPr lang="en-US" dirty="0" err="1" smtClean="0"/>
              <a:t>kakukktojás-melengetés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pár</a:t>
            </a:r>
            <a:r>
              <a:rPr lang="en-US" dirty="0" smtClean="0"/>
              <a:t> </a:t>
            </a:r>
            <a:r>
              <a:rPr lang="en-US" dirty="0" err="1" smtClean="0"/>
              <a:t>kiválasztásának</a:t>
            </a:r>
            <a:r>
              <a:rPr lang="en-US" dirty="0" smtClean="0"/>
              <a:t> </a:t>
            </a:r>
            <a:r>
              <a:rPr lang="en-US" dirty="0" err="1" smtClean="0"/>
              <a:t>kritériumai</a:t>
            </a:r>
            <a:endParaRPr lang="en-US" dirty="0"/>
          </a:p>
        </p:txBody>
      </p:sp>
      <p:sp>
        <p:nvSpPr>
          <p:cNvPr id="3" name="Content Placeholder 2"/>
          <p:cNvSpPr>
            <a:spLocks noGrp="1"/>
          </p:cNvSpPr>
          <p:nvPr>
            <p:ph idx="1"/>
          </p:nvPr>
        </p:nvSpPr>
        <p:spPr/>
        <p:txBody>
          <a:bodyPr/>
          <a:lstStyle/>
          <a:p>
            <a:r>
              <a:rPr lang="en-US" dirty="0" err="1" smtClean="0"/>
              <a:t>Csípő-derék</a:t>
            </a:r>
            <a:r>
              <a:rPr lang="en-US" dirty="0" smtClean="0"/>
              <a:t> </a:t>
            </a:r>
            <a:r>
              <a:rPr lang="en-US" dirty="0" err="1" smtClean="0"/>
              <a:t>arány</a:t>
            </a:r>
            <a:endParaRPr lang="en-US" dirty="0" smtClean="0"/>
          </a:p>
          <a:p>
            <a:r>
              <a:rPr lang="en-US" dirty="0" err="1" smtClean="0"/>
              <a:t>Fluktuáló</a:t>
            </a:r>
            <a:r>
              <a:rPr lang="en-US" dirty="0" smtClean="0"/>
              <a:t> </a:t>
            </a:r>
            <a:r>
              <a:rPr lang="en-US" dirty="0" err="1" smtClean="0"/>
              <a:t>aszimmetria</a:t>
            </a:r>
            <a:r>
              <a:rPr lang="en-US" dirty="0" smtClean="0"/>
              <a:t> – </a:t>
            </a:r>
            <a:r>
              <a:rPr lang="en-US" dirty="0" err="1" smtClean="0"/>
              <a:t>fejlődési</a:t>
            </a:r>
            <a:r>
              <a:rPr lang="en-US" dirty="0" smtClean="0"/>
              <a:t> </a:t>
            </a:r>
            <a:r>
              <a:rPr lang="en-US" dirty="0" err="1" smtClean="0"/>
              <a:t>labilitás</a:t>
            </a:r>
            <a:r>
              <a:rPr lang="en-US" dirty="0" smtClean="0"/>
              <a:t> </a:t>
            </a:r>
            <a:r>
              <a:rPr lang="en-US" dirty="0" err="1" smtClean="0"/>
              <a:t>jele</a:t>
            </a:r>
            <a:endParaRPr lang="en-US" dirty="0" smtClean="0"/>
          </a:p>
          <a:p>
            <a:r>
              <a:rPr lang="en-US" dirty="0" err="1" smtClean="0"/>
              <a:t>Mit</a:t>
            </a:r>
            <a:r>
              <a:rPr lang="en-US" dirty="0" smtClean="0"/>
              <a:t> </a:t>
            </a:r>
            <a:r>
              <a:rPr lang="en-US" dirty="0" err="1" smtClean="0"/>
              <a:t>keres</a:t>
            </a:r>
            <a:r>
              <a:rPr lang="en-US" dirty="0" smtClean="0"/>
              <a:t> a </a:t>
            </a:r>
            <a:r>
              <a:rPr lang="en-US" dirty="0" err="1" smtClean="0"/>
              <a:t>férfi</a:t>
            </a:r>
            <a:r>
              <a:rPr lang="en-US" dirty="0" smtClean="0"/>
              <a:t>?</a:t>
            </a:r>
          </a:p>
          <a:p>
            <a:r>
              <a:rPr lang="en-US" dirty="0" err="1" smtClean="0"/>
              <a:t>Mit</a:t>
            </a:r>
            <a:r>
              <a:rPr lang="en-US" dirty="0" smtClean="0"/>
              <a:t> </a:t>
            </a:r>
            <a:r>
              <a:rPr lang="en-US" dirty="0" err="1" smtClean="0"/>
              <a:t>keres</a:t>
            </a:r>
            <a:r>
              <a:rPr lang="en-US" dirty="0" smtClean="0"/>
              <a:t> a </a:t>
            </a:r>
            <a:r>
              <a:rPr lang="en-US" dirty="0" err="1" smtClean="0"/>
              <a:t>nő</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meggyőzés</a:t>
            </a:r>
            <a:endParaRPr lang="en-US" dirty="0"/>
          </a:p>
        </p:txBody>
      </p:sp>
      <p:sp>
        <p:nvSpPr>
          <p:cNvPr id="3" name="Content Placeholder 2"/>
          <p:cNvSpPr>
            <a:spLocks noGrp="1"/>
          </p:cNvSpPr>
          <p:nvPr>
            <p:ph idx="1"/>
          </p:nvPr>
        </p:nvSpPr>
        <p:spPr/>
        <p:txBody>
          <a:bodyPr/>
          <a:lstStyle/>
          <a:p>
            <a:r>
              <a:rPr lang="en-US" dirty="0" err="1" smtClean="0"/>
              <a:t>Feldolgozási</a:t>
            </a:r>
            <a:r>
              <a:rPr lang="en-US" dirty="0" smtClean="0"/>
              <a:t> </a:t>
            </a:r>
            <a:r>
              <a:rPr lang="en-US" dirty="0" err="1" smtClean="0"/>
              <a:t>valószínűség</a:t>
            </a:r>
            <a:r>
              <a:rPr lang="en-US" dirty="0" smtClean="0"/>
              <a:t> </a:t>
            </a:r>
            <a:r>
              <a:rPr lang="en-US" dirty="0" err="1" smtClean="0"/>
              <a:t>modell</a:t>
            </a:r>
            <a:r>
              <a:rPr lang="en-US" dirty="0" smtClean="0"/>
              <a:t> (Petty </a:t>
            </a:r>
            <a:r>
              <a:rPr lang="en-US" dirty="0" err="1" smtClean="0"/>
              <a:t>és</a:t>
            </a:r>
            <a:r>
              <a:rPr lang="en-US" dirty="0" smtClean="0"/>
              <a:t> </a:t>
            </a:r>
            <a:r>
              <a:rPr lang="en-US" dirty="0" err="1" smtClean="0"/>
              <a:t>Cacioppo</a:t>
            </a:r>
            <a:r>
              <a:rPr lang="en-US" dirty="0" smtClean="0"/>
              <a:t>): </a:t>
            </a:r>
          </a:p>
          <a:p>
            <a:r>
              <a:rPr lang="en-US" dirty="0" err="1" smtClean="0"/>
              <a:t>központi</a:t>
            </a:r>
            <a:r>
              <a:rPr lang="en-US" dirty="0" smtClean="0"/>
              <a:t> </a:t>
            </a:r>
            <a:r>
              <a:rPr lang="en-US" dirty="0" err="1" smtClean="0"/>
              <a:t>út</a:t>
            </a:r>
            <a:r>
              <a:rPr lang="en-US" dirty="0" smtClean="0"/>
              <a:t> (</a:t>
            </a:r>
            <a:r>
              <a:rPr lang="en-US" dirty="0" err="1" smtClean="0"/>
              <a:t>tények</a:t>
            </a:r>
            <a:r>
              <a:rPr lang="en-US" dirty="0" smtClean="0"/>
              <a:t>, </a:t>
            </a:r>
            <a:r>
              <a:rPr lang="en-US" dirty="0" err="1" smtClean="0"/>
              <a:t>számadatok</a:t>
            </a:r>
            <a:r>
              <a:rPr lang="en-US" dirty="0" smtClean="0"/>
              <a:t>, </a:t>
            </a:r>
            <a:r>
              <a:rPr lang="en-US" dirty="0" err="1" smtClean="0"/>
              <a:t>tartalmas</a:t>
            </a:r>
            <a:r>
              <a:rPr lang="en-US" dirty="0" smtClean="0"/>
              <a:t> </a:t>
            </a:r>
            <a:r>
              <a:rPr lang="en-US" dirty="0" err="1" smtClean="0"/>
              <a:t>érvek</a:t>
            </a:r>
            <a:r>
              <a:rPr lang="en-US" dirty="0" smtClean="0"/>
              <a:t>) – pl. </a:t>
            </a:r>
            <a:r>
              <a:rPr lang="en-US" dirty="0" err="1" smtClean="0"/>
              <a:t>számítógép</a:t>
            </a:r>
            <a:r>
              <a:rPr lang="en-US" dirty="0" smtClean="0"/>
              <a:t>  </a:t>
            </a:r>
          </a:p>
          <a:p>
            <a:r>
              <a:rPr lang="en-US" dirty="0" err="1" smtClean="0"/>
              <a:t>perifériális</a:t>
            </a:r>
            <a:r>
              <a:rPr lang="en-US" dirty="0" smtClean="0"/>
              <a:t> </a:t>
            </a:r>
            <a:r>
              <a:rPr lang="en-US" dirty="0" err="1" smtClean="0"/>
              <a:t>út</a:t>
            </a:r>
            <a:r>
              <a:rPr lang="en-US" dirty="0" smtClean="0"/>
              <a:t> (</a:t>
            </a:r>
            <a:r>
              <a:rPr lang="en-US" dirty="0" err="1" smtClean="0"/>
              <a:t>felszólító</a:t>
            </a:r>
            <a:r>
              <a:rPr lang="en-US" dirty="0" smtClean="0"/>
              <a:t> </a:t>
            </a:r>
            <a:r>
              <a:rPr lang="en-US" dirty="0" err="1" smtClean="0"/>
              <a:t>ingerek</a:t>
            </a:r>
            <a:r>
              <a:rPr lang="en-US" dirty="0" smtClean="0"/>
              <a:t>) – pl. </a:t>
            </a:r>
            <a:r>
              <a:rPr lang="en-US" dirty="0" err="1" smtClean="0"/>
              <a:t>üdítő</a:t>
            </a:r>
            <a:r>
              <a:rPr lang="en-US" dirty="0" smtClean="0"/>
              <a:t>, </a:t>
            </a:r>
            <a:r>
              <a:rPr lang="en-US" dirty="0" err="1" smtClean="0"/>
              <a:t>cigaretta</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kommunikáció</a:t>
            </a:r>
            <a:r>
              <a:rPr lang="en-US" dirty="0" smtClean="0"/>
              <a:t> </a:t>
            </a:r>
            <a:r>
              <a:rPr lang="en-US" dirty="0" err="1" smtClean="0"/>
              <a:t>forrása</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Hitelesség</a:t>
            </a:r>
            <a:r>
              <a:rPr lang="en-US" dirty="0" smtClean="0"/>
              <a:t> (Oppenheimer </a:t>
            </a:r>
            <a:r>
              <a:rPr lang="en-US" dirty="0" err="1" smtClean="0"/>
              <a:t>és</a:t>
            </a:r>
            <a:r>
              <a:rPr lang="en-US" dirty="0" smtClean="0"/>
              <a:t> Pravda)</a:t>
            </a:r>
          </a:p>
          <a:p>
            <a:r>
              <a:rPr lang="en-US" dirty="0" err="1" smtClean="0"/>
              <a:t>Szakértelem</a:t>
            </a:r>
            <a:r>
              <a:rPr lang="en-US" dirty="0" smtClean="0"/>
              <a:t> </a:t>
            </a:r>
            <a:r>
              <a:rPr lang="en-US" dirty="0" err="1" smtClean="0"/>
              <a:t>és</a:t>
            </a:r>
            <a:r>
              <a:rPr lang="en-US" dirty="0" smtClean="0"/>
              <a:t> </a:t>
            </a:r>
            <a:r>
              <a:rPr lang="en-US" dirty="0" err="1" smtClean="0"/>
              <a:t>megbízhatóság</a:t>
            </a:r>
            <a:endParaRPr lang="en-US" dirty="0" smtClean="0"/>
          </a:p>
          <a:p>
            <a:r>
              <a:rPr lang="en-US" dirty="0" smtClean="0"/>
              <a:t>A </a:t>
            </a:r>
            <a:r>
              <a:rPr lang="en-US" dirty="0" err="1" smtClean="0"/>
              <a:t>kommunikátor</a:t>
            </a:r>
            <a:r>
              <a:rPr lang="en-US" dirty="0" smtClean="0"/>
              <a:t> </a:t>
            </a:r>
            <a:r>
              <a:rPr lang="en-US" dirty="0" err="1" smtClean="0"/>
              <a:t>megbízhatósága</a:t>
            </a:r>
            <a:r>
              <a:rPr lang="en-US" dirty="0" smtClean="0"/>
              <a:t> </a:t>
            </a:r>
            <a:r>
              <a:rPr lang="en-US" dirty="0" err="1" smtClean="0"/>
              <a:t>és</a:t>
            </a:r>
            <a:r>
              <a:rPr lang="en-US" dirty="0" smtClean="0"/>
              <a:t> </a:t>
            </a:r>
            <a:r>
              <a:rPr lang="en-US" dirty="0" err="1" smtClean="0"/>
              <a:t>hatékonysága</a:t>
            </a:r>
            <a:r>
              <a:rPr lang="en-US" dirty="0" smtClean="0"/>
              <a:t> </a:t>
            </a:r>
            <a:r>
              <a:rPr lang="en-US" dirty="0" err="1" smtClean="0"/>
              <a:t>fokozódhat</a:t>
            </a:r>
            <a:r>
              <a:rPr lang="en-US" dirty="0" smtClean="0"/>
              <a:t>, ha </a:t>
            </a:r>
            <a:r>
              <a:rPr lang="en-US" dirty="0" err="1" smtClean="0"/>
              <a:t>olyan</a:t>
            </a:r>
            <a:r>
              <a:rPr lang="en-US" dirty="0" smtClean="0"/>
              <a:t> </a:t>
            </a:r>
            <a:r>
              <a:rPr lang="en-US" dirty="0" err="1" smtClean="0"/>
              <a:t>álláspontot</a:t>
            </a:r>
            <a:r>
              <a:rPr lang="en-US" dirty="0" smtClean="0"/>
              <a:t> </a:t>
            </a:r>
            <a:r>
              <a:rPr lang="en-US" dirty="0" err="1" smtClean="0"/>
              <a:t>képvisel</a:t>
            </a:r>
            <a:r>
              <a:rPr lang="en-US" dirty="0" smtClean="0"/>
              <a:t>, </a:t>
            </a:r>
            <a:r>
              <a:rPr lang="en-US" dirty="0" err="1" smtClean="0"/>
              <a:t>amely</a:t>
            </a:r>
            <a:r>
              <a:rPr lang="en-US" dirty="0" smtClean="0"/>
              <a:t> </a:t>
            </a:r>
            <a:r>
              <a:rPr lang="en-US" dirty="0" err="1" smtClean="0"/>
              <a:t>látszólag</a:t>
            </a:r>
            <a:r>
              <a:rPr lang="en-US" dirty="0" smtClean="0"/>
              <a:t> </a:t>
            </a:r>
            <a:r>
              <a:rPr lang="en-US" dirty="0" err="1" smtClean="0"/>
              <a:t>érdekei</a:t>
            </a:r>
            <a:r>
              <a:rPr lang="en-US" dirty="0" smtClean="0"/>
              <a:t> </a:t>
            </a:r>
            <a:r>
              <a:rPr lang="en-US" dirty="0" err="1" smtClean="0"/>
              <a:t>ellen</a:t>
            </a:r>
            <a:r>
              <a:rPr lang="en-US" dirty="0" smtClean="0"/>
              <a:t> </a:t>
            </a:r>
            <a:r>
              <a:rPr lang="en-US" dirty="0" err="1" smtClean="0"/>
              <a:t>való</a:t>
            </a:r>
            <a:r>
              <a:rPr lang="en-US" dirty="0" smtClean="0"/>
              <a:t>.</a:t>
            </a:r>
          </a:p>
          <a:p>
            <a:r>
              <a:rPr lang="en-US" dirty="0" smtClean="0"/>
              <a:t>A </a:t>
            </a:r>
            <a:r>
              <a:rPr lang="en-US" dirty="0" err="1" smtClean="0"/>
              <a:t>kommunikátor</a:t>
            </a:r>
            <a:r>
              <a:rPr lang="en-US" dirty="0" smtClean="0"/>
              <a:t> </a:t>
            </a:r>
            <a:r>
              <a:rPr lang="en-US" dirty="0" err="1" smtClean="0"/>
              <a:t>megbízhatósága</a:t>
            </a:r>
            <a:r>
              <a:rPr lang="en-US" dirty="0" smtClean="0"/>
              <a:t> </a:t>
            </a:r>
            <a:r>
              <a:rPr lang="en-US" dirty="0" err="1" smtClean="0"/>
              <a:t>és</a:t>
            </a:r>
            <a:r>
              <a:rPr lang="en-US" dirty="0" smtClean="0"/>
              <a:t> </a:t>
            </a:r>
            <a:r>
              <a:rPr lang="en-US" dirty="0" err="1" smtClean="0"/>
              <a:t>hatékonysága</a:t>
            </a:r>
            <a:r>
              <a:rPr lang="en-US" dirty="0" smtClean="0"/>
              <a:t> </a:t>
            </a:r>
            <a:r>
              <a:rPr lang="en-US" dirty="0" err="1" smtClean="0"/>
              <a:t>fokozódhat</a:t>
            </a:r>
            <a:r>
              <a:rPr lang="en-US" dirty="0" smtClean="0"/>
              <a:t>, ha </a:t>
            </a:r>
            <a:r>
              <a:rPr lang="en-US" dirty="0" err="1" smtClean="0"/>
              <a:t>nem</a:t>
            </a:r>
            <a:r>
              <a:rPr lang="en-US" dirty="0" smtClean="0"/>
              <a:t> </a:t>
            </a:r>
            <a:r>
              <a:rPr lang="en-US" dirty="0" err="1" smtClean="0"/>
              <a:t>akarja</a:t>
            </a:r>
            <a:r>
              <a:rPr lang="en-US" dirty="0" smtClean="0"/>
              <a:t> a </a:t>
            </a:r>
            <a:r>
              <a:rPr lang="en-US" dirty="0" err="1" smtClean="0"/>
              <a:t>véleményünket</a:t>
            </a:r>
            <a:r>
              <a:rPr lang="en-US" dirty="0" smtClean="0"/>
              <a:t> </a:t>
            </a:r>
            <a:r>
              <a:rPr lang="en-US" dirty="0" err="1" smtClean="0"/>
              <a:t>befolyásolni</a:t>
            </a:r>
            <a:r>
              <a:rPr lang="en-US" dirty="0" smtClean="0"/>
              <a:t>.</a:t>
            </a:r>
          </a:p>
          <a:p>
            <a:r>
              <a:rPr lang="en-US" dirty="0" smtClean="0"/>
              <a:t>A </a:t>
            </a:r>
            <a:r>
              <a:rPr lang="en-US" dirty="0" err="1" smtClean="0"/>
              <a:t>lényegtelen</a:t>
            </a:r>
            <a:r>
              <a:rPr lang="en-US" dirty="0" smtClean="0"/>
              <a:t> </a:t>
            </a:r>
            <a:r>
              <a:rPr lang="en-US" dirty="0" err="1" smtClean="0"/>
              <a:t>véleményeket</a:t>
            </a:r>
            <a:r>
              <a:rPr lang="en-US" dirty="0" smtClean="0"/>
              <a:t> </a:t>
            </a:r>
            <a:r>
              <a:rPr lang="en-US" dirty="0" err="1" smtClean="0"/>
              <a:t>és</a:t>
            </a:r>
            <a:r>
              <a:rPr lang="en-US" dirty="0" smtClean="0"/>
              <a:t> </a:t>
            </a:r>
            <a:r>
              <a:rPr lang="en-US" dirty="0" err="1" smtClean="0"/>
              <a:t>viselkedéseket</a:t>
            </a:r>
            <a:r>
              <a:rPr lang="en-US" dirty="0" smtClean="0"/>
              <a:t> </a:t>
            </a:r>
            <a:r>
              <a:rPr lang="en-US" dirty="0" err="1" smtClean="0"/>
              <a:t>illetően</a:t>
            </a:r>
            <a:r>
              <a:rPr lang="en-US" dirty="0" smtClean="0"/>
              <a:t> </a:t>
            </a:r>
            <a:r>
              <a:rPr lang="en-US" dirty="0" err="1" smtClean="0"/>
              <a:t>jobban</a:t>
            </a:r>
            <a:r>
              <a:rPr lang="en-US" dirty="0" smtClean="0"/>
              <a:t> hat </a:t>
            </a:r>
            <a:r>
              <a:rPr lang="en-US" dirty="0" err="1" smtClean="0"/>
              <a:t>ránk</a:t>
            </a:r>
            <a:r>
              <a:rPr lang="en-US" dirty="0" smtClean="0"/>
              <a:t> </a:t>
            </a:r>
            <a:r>
              <a:rPr lang="en-US" dirty="0" err="1" smtClean="0"/>
              <a:t>az</a:t>
            </a:r>
            <a:r>
              <a:rPr lang="en-US" dirty="0" smtClean="0"/>
              <a:t>, </a:t>
            </a:r>
            <a:r>
              <a:rPr lang="en-US" dirty="0" err="1" smtClean="0"/>
              <a:t>aki</a:t>
            </a:r>
            <a:r>
              <a:rPr lang="en-US" dirty="0" smtClean="0"/>
              <a:t> </a:t>
            </a:r>
            <a:r>
              <a:rPr lang="en-US" dirty="0" err="1" smtClean="0"/>
              <a:t>tetszik</a:t>
            </a:r>
            <a:r>
              <a:rPr lang="en-US" dirty="0" smtClean="0"/>
              <a:t> </a:t>
            </a:r>
            <a:r>
              <a:rPr lang="en-US" dirty="0" err="1" smtClean="0"/>
              <a:t>nekünk</a:t>
            </a:r>
            <a:r>
              <a:rPr lang="en-US" dirty="0" smtClean="0"/>
              <a:t> </a:t>
            </a:r>
            <a:r>
              <a:rPr lang="en-US" dirty="0" err="1" smtClean="0"/>
              <a:t>és</a:t>
            </a:r>
            <a:r>
              <a:rPr lang="en-US" dirty="0" smtClean="0"/>
              <a:t> </a:t>
            </a:r>
            <a:r>
              <a:rPr lang="en-US" dirty="0" err="1" smtClean="0"/>
              <a:t>azonosulunk</a:t>
            </a:r>
            <a:r>
              <a:rPr lang="en-US" dirty="0" smtClean="0"/>
              <a:t> </a:t>
            </a:r>
            <a:r>
              <a:rPr lang="en-US" dirty="0" err="1" smtClean="0"/>
              <a:t>vele</a:t>
            </a:r>
            <a:r>
              <a:rPr lang="en-US" dirty="0" smtClean="0"/>
              <a:t>.</a:t>
            </a:r>
          </a:p>
          <a:p>
            <a:r>
              <a:rPr lang="en-US" dirty="0" err="1" smtClean="0"/>
              <a:t>Amennyiben</a:t>
            </a:r>
            <a:r>
              <a:rPr lang="en-US" dirty="0" smtClean="0"/>
              <a:t> </a:t>
            </a:r>
            <a:r>
              <a:rPr lang="en-US" dirty="0" err="1" smtClean="0"/>
              <a:t>lényegtelen</a:t>
            </a:r>
            <a:r>
              <a:rPr lang="en-US" dirty="0" smtClean="0"/>
              <a:t> </a:t>
            </a:r>
            <a:r>
              <a:rPr lang="en-US" dirty="0" err="1" smtClean="0"/>
              <a:t>véleményekről</a:t>
            </a:r>
            <a:r>
              <a:rPr lang="en-US" dirty="0" smtClean="0"/>
              <a:t> </a:t>
            </a:r>
            <a:r>
              <a:rPr lang="en-US" dirty="0" err="1" smtClean="0"/>
              <a:t>és</a:t>
            </a:r>
            <a:r>
              <a:rPr lang="en-US" dirty="0" smtClean="0"/>
              <a:t> </a:t>
            </a:r>
            <a:r>
              <a:rPr lang="en-US" dirty="0" err="1" smtClean="0"/>
              <a:t>viselkedésekről</a:t>
            </a:r>
            <a:r>
              <a:rPr lang="en-US" dirty="0" smtClean="0"/>
              <a:t> van </a:t>
            </a:r>
            <a:r>
              <a:rPr lang="en-US" dirty="0" err="1" smtClean="0"/>
              <a:t>szó</a:t>
            </a:r>
            <a:r>
              <a:rPr lang="en-US" dirty="0" smtClean="0"/>
              <a:t>, ha </a:t>
            </a:r>
            <a:r>
              <a:rPr lang="en-US" dirty="0" err="1" smtClean="0"/>
              <a:t>valaki</a:t>
            </a:r>
            <a:r>
              <a:rPr lang="en-US" dirty="0" smtClean="0"/>
              <a:t> </a:t>
            </a:r>
            <a:r>
              <a:rPr lang="en-US" dirty="0" err="1" smtClean="0"/>
              <a:t>tetszik</a:t>
            </a:r>
            <a:r>
              <a:rPr lang="en-US" dirty="0" smtClean="0"/>
              <a:t> </a:t>
            </a:r>
            <a:r>
              <a:rPr lang="en-US" dirty="0" err="1" smtClean="0"/>
              <a:t>nekünk</a:t>
            </a:r>
            <a:r>
              <a:rPr lang="en-US" dirty="0" smtClean="0"/>
              <a:t>, </a:t>
            </a:r>
            <a:r>
              <a:rPr lang="en-US" dirty="0" err="1" smtClean="0"/>
              <a:t>még</a:t>
            </a:r>
            <a:r>
              <a:rPr lang="en-US" dirty="0" smtClean="0"/>
              <a:t> </a:t>
            </a:r>
            <a:r>
              <a:rPr lang="en-US" dirty="0" err="1" smtClean="0"/>
              <a:t>akkor</a:t>
            </a:r>
            <a:r>
              <a:rPr lang="en-US" dirty="0" smtClean="0"/>
              <a:t> is </a:t>
            </a:r>
            <a:r>
              <a:rPr lang="en-US" dirty="0" err="1" smtClean="0"/>
              <a:t>hagyjuk</a:t>
            </a:r>
            <a:r>
              <a:rPr lang="en-US" dirty="0" smtClean="0"/>
              <a:t> </a:t>
            </a:r>
            <a:r>
              <a:rPr lang="en-US" dirty="0" err="1" smtClean="0"/>
              <a:t>magunkat</a:t>
            </a:r>
            <a:r>
              <a:rPr lang="en-US" dirty="0" smtClean="0"/>
              <a:t> </a:t>
            </a:r>
            <a:r>
              <a:rPr lang="en-US" dirty="0" err="1" smtClean="0"/>
              <a:t>befolyásolni</a:t>
            </a:r>
            <a:r>
              <a:rPr lang="en-US" dirty="0" smtClean="0"/>
              <a:t>, ha </a:t>
            </a:r>
            <a:r>
              <a:rPr lang="en-US" dirty="0" err="1" smtClean="0"/>
              <a:t>tudjuk</a:t>
            </a:r>
            <a:r>
              <a:rPr lang="en-US" dirty="0" smtClean="0"/>
              <a:t>, </a:t>
            </a:r>
            <a:r>
              <a:rPr lang="en-US" dirty="0" err="1" smtClean="0"/>
              <a:t>hogy</a:t>
            </a:r>
            <a:r>
              <a:rPr lang="en-US" dirty="0" smtClean="0"/>
              <a:t> </a:t>
            </a:r>
            <a:r>
              <a:rPr lang="en-US" dirty="0" err="1" smtClean="0"/>
              <a:t>az</a:t>
            </a:r>
            <a:r>
              <a:rPr lang="en-US" dirty="0" smtClean="0"/>
              <a:t> </a:t>
            </a:r>
            <a:r>
              <a:rPr lang="en-US" dirty="0" err="1" smtClean="0"/>
              <a:t>illetőenk</a:t>
            </a:r>
            <a:r>
              <a:rPr lang="en-US" dirty="0" smtClean="0"/>
              <a:t> </a:t>
            </a:r>
            <a:r>
              <a:rPr lang="en-US" dirty="0" err="1" smtClean="0"/>
              <a:t>szándékában</a:t>
            </a:r>
            <a:r>
              <a:rPr lang="en-US" dirty="0" smtClean="0"/>
              <a:t> </a:t>
            </a:r>
            <a:r>
              <a:rPr lang="en-US" dirty="0" err="1" smtClean="0"/>
              <a:t>áll</a:t>
            </a:r>
            <a:r>
              <a:rPr lang="en-US" dirty="0" smtClean="0"/>
              <a:t> </a:t>
            </a:r>
            <a:r>
              <a:rPr lang="en-US" dirty="0" err="1" smtClean="0"/>
              <a:t>meggyőzni</a:t>
            </a:r>
            <a:r>
              <a:rPr lang="en-US" dirty="0" smtClean="0"/>
              <a:t> </a:t>
            </a:r>
            <a:r>
              <a:rPr lang="en-US" dirty="0" err="1" smtClean="0"/>
              <a:t>minket</a:t>
            </a:r>
            <a:r>
              <a:rPr lang="en-US" dirty="0" smtClean="0"/>
              <a:t> </a:t>
            </a:r>
            <a:r>
              <a:rPr lang="en-US" dirty="0" err="1" smtClean="0"/>
              <a:t>és</a:t>
            </a:r>
            <a:r>
              <a:rPr lang="en-US" dirty="0" smtClean="0"/>
              <a:t> </a:t>
            </a:r>
            <a:r>
              <a:rPr lang="en-US" dirty="0" err="1" smtClean="0"/>
              <a:t>ebből</a:t>
            </a:r>
            <a:r>
              <a:rPr lang="en-US" dirty="0" smtClean="0"/>
              <a:t> </a:t>
            </a:r>
            <a:r>
              <a:rPr lang="en-US" dirty="0" err="1" smtClean="0"/>
              <a:t>ő</a:t>
            </a:r>
            <a:r>
              <a:rPr lang="en-US" dirty="0" smtClean="0"/>
              <a:t> </a:t>
            </a:r>
            <a:r>
              <a:rPr lang="en-US" dirty="0" err="1" smtClean="0"/>
              <a:t>maga</a:t>
            </a:r>
            <a:r>
              <a:rPr lang="en-US" dirty="0" smtClean="0"/>
              <a:t> is </a:t>
            </a:r>
            <a:r>
              <a:rPr lang="en-US" dirty="0" err="1" smtClean="0"/>
              <a:t>hazsnot</a:t>
            </a:r>
            <a:r>
              <a:rPr lang="en-US" dirty="0" smtClean="0"/>
              <a:t> </a:t>
            </a:r>
            <a:r>
              <a:rPr lang="en-US" dirty="0" err="1" smtClean="0"/>
              <a:t>húz</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kommunikáció</a:t>
            </a:r>
            <a:r>
              <a:rPr lang="en-US" dirty="0" smtClean="0"/>
              <a:t> </a:t>
            </a:r>
            <a:r>
              <a:rPr lang="en-US" dirty="0" err="1" smtClean="0"/>
              <a:t>természete</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Érzelmi</a:t>
            </a:r>
            <a:r>
              <a:rPr lang="en-US" dirty="0" smtClean="0"/>
              <a:t> </a:t>
            </a:r>
            <a:r>
              <a:rPr lang="en-US" dirty="0" err="1" smtClean="0"/>
              <a:t>és</a:t>
            </a:r>
            <a:r>
              <a:rPr lang="en-US" dirty="0" smtClean="0"/>
              <a:t> </a:t>
            </a:r>
            <a:r>
              <a:rPr lang="en-US" dirty="0" err="1" smtClean="0"/>
              <a:t>racionális</a:t>
            </a:r>
            <a:r>
              <a:rPr lang="en-US" dirty="0" smtClean="0"/>
              <a:t> </a:t>
            </a:r>
            <a:r>
              <a:rPr lang="en-US" dirty="0" err="1" smtClean="0"/>
              <a:t>érvelésmód</a:t>
            </a:r>
            <a:endParaRPr lang="en-US" dirty="0" smtClean="0"/>
          </a:p>
          <a:p>
            <a:r>
              <a:rPr lang="en-US" dirty="0" err="1" smtClean="0"/>
              <a:t>Erős</a:t>
            </a:r>
            <a:r>
              <a:rPr lang="en-US" dirty="0" smtClean="0"/>
              <a:t> </a:t>
            </a:r>
            <a:r>
              <a:rPr lang="en-US" dirty="0" err="1" smtClean="0"/>
              <a:t>félelemkeltés</a:t>
            </a:r>
            <a:r>
              <a:rPr lang="en-US" dirty="0" smtClean="0"/>
              <a:t> – </a:t>
            </a:r>
            <a:r>
              <a:rPr lang="en-US" dirty="0" err="1" smtClean="0"/>
              <a:t>leginkább</a:t>
            </a:r>
            <a:r>
              <a:rPr lang="en-US" dirty="0" smtClean="0"/>
              <a:t> </a:t>
            </a:r>
            <a:r>
              <a:rPr lang="en-US" dirty="0" err="1" smtClean="0"/>
              <a:t>azoknál</a:t>
            </a:r>
            <a:r>
              <a:rPr lang="en-US" dirty="0" smtClean="0"/>
              <a:t> </a:t>
            </a:r>
            <a:r>
              <a:rPr lang="en-US" dirty="0" err="1" smtClean="0"/>
              <a:t>hatékony</a:t>
            </a:r>
            <a:r>
              <a:rPr lang="en-US" dirty="0" smtClean="0"/>
              <a:t>, </a:t>
            </a:r>
            <a:r>
              <a:rPr lang="en-US" dirty="0" err="1" smtClean="0"/>
              <a:t>akiknek</a:t>
            </a:r>
            <a:r>
              <a:rPr lang="en-US" dirty="0" smtClean="0"/>
              <a:t> </a:t>
            </a:r>
            <a:r>
              <a:rPr lang="en-US" dirty="0" err="1" smtClean="0"/>
              <a:t>magas</a:t>
            </a:r>
            <a:r>
              <a:rPr lang="en-US" dirty="0" smtClean="0"/>
              <a:t> </a:t>
            </a:r>
            <a:r>
              <a:rPr lang="en-US" dirty="0" err="1" smtClean="0"/>
              <a:t>az</a:t>
            </a:r>
            <a:r>
              <a:rPr lang="en-US" dirty="0" smtClean="0"/>
              <a:t> </a:t>
            </a:r>
            <a:r>
              <a:rPr lang="en-US" dirty="0" err="1" smtClean="0"/>
              <a:t>önértékelésük</a:t>
            </a:r>
            <a:endParaRPr lang="en-US" dirty="0" smtClean="0"/>
          </a:p>
          <a:p>
            <a:r>
              <a:rPr lang="en-US" dirty="0" err="1" smtClean="0"/>
              <a:t>Egy</a:t>
            </a:r>
            <a:r>
              <a:rPr lang="en-US" dirty="0" smtClean="0"/>
              <a:t> </a:t>
            </a:r>
            <a:r>
              <a:rPr lang="en-US" dirty="0" err="1" smtClean="0"/>
              <a:t>közlés</a:t>
            </a:r>
            <a:r>
              <a:rPr lang="en-US" dirty="0" smtClean="0"/>
              <a:t> </a:t>
            </a:r>
            <a:r>
              <a:rPr lang="en-US" dirty="0" err="1" smtClean="0"/>
              <a:t>akkor</a:t>
            </a:r>
            <a:r>
              <a:rPr lang="en-US" dirty="0" smtClean="0"/>
              <a:t> a </a:t>
            </a:r>
            <a:r>
              <a:rPr lang="en-US" dirty="0" err="1" smtClean="0"/>
              <a:t>leghatékonyabb</a:t>
            </a:r>
            <a:r>
              <a:rPr lang="en-US" dirty="0" smtClean="0"/>
              <a:t>, ha </a:t>
            </a:r>
            <a:r>
              <a:rPr lang="en-US" dirty="0" err="1" smtClean="0"/>
              <a:t>nem</a:t>
            </a:r>
            <a:r>
              <a:rPr lang="en-US" dirty="0" smtClean="0"/>
              <a:t> </a:t>
            </a:r>
            <a:r>
              <a:rPr lang="en-US" dirty="0" err="1" smtClean="0"/>
              <a:t>csupán</a:t>
            </a:r>
            <a:r>
              <a:rPr lang="en-US" dirty="0" smtClean="0"/>
              <a:t> </a:t>
            </a:r>
            <a:r>
              <a:rPr lang="en-US" dirty="0" err="1" smtClean="0"/>
              <a:t>félelmet</a:t>
            </a:r>
            <a:r>
              <a:rPr lang="en-US" dirty="0" smtClean="0"/>
              <a:t> </a:t>
            </a:r>
            <a:r>
              <a:rPr lang="en-US" dirty="0" err="1" smtClean="0"/>
              <a:t>kelt</a:t>
            </a:r>
            <a:r>
              <a:rPr lang="en-US" dirty="0" smtClean="0"/>
              <a:t>, </a:t>
            </a:r>
            <a:r>
              <a:rPr lang="en-US" dirty="0" err="1" smtClean="0"/>
              <a:t>hanem</a:t>
            </a:r>
            <a:r>
              <a:rPr lang="en-US" dirty="0" smtClean="0"/>
              <a:t> </a:t>
            </a:r>
            <a:r>
              <a:rPr lang="en-US" dirty="0" err="1" smtClean="0"/>
              <a:t>egyúttal</a:t>
            </a:r>
            <a:r>
              <a:rPr lang="en-US" dirty="0" smtClean="0"/>
              <a:t> </a:t>
            </a:r>
            <a:r>
              <a:rPr lang="en-US" dirty="0" err="1" smtClean="0"/>
              <a:t>pontos</a:t>
            </a:r>
            <a:r>
              <a:rPr lang="en-US" dirty="0" smtClean="0"/>
              <a:t> </a:t>
            </a:r>
            <a:r>
              <a:rPr lang="en-US" dirty="0" err="1" smtClean="0"/>
              <a:t>utasításokat</a:t>
            </a:r>
            <a:r>
              <a:rPr lang="en-US" dirty="0" smtClean="0"/>
              <a:t> is </a:t>
            </a:r>
            <a:r>
              <a:rPr lang="en-US" dirty="0" err="1" smtClean="0"/>
              <a:t>tartalmaz</a:t>
            </a:r>
            <a:r>
              <a:rPr lang="en-US" dirty="0" smtClean="0"/>
              <a:t>, </a:t>
            </a:r>
            <a:r>
              <a:rPr lang="en-US" dirty="0" err="1" smtClean="0"/>
              <a:t>hogy</a:t>
            </a:r>
            <a:r>
              <a:rPr lang="en-US" dirty="0" smtClean="0"/>
              <a:t> </a:t>
            </a:r>
            <a:r>
              <a:rPr lang="en-US" dirty="0" err="1" smtClean="0"/>
              <a:t>hol</a:t>
            </a:r>
            <a:r>
              <a:rPr lang="en-US" dirty="0" smtClean="0"/>
              <a:t>, </a:t>
            </a:r>
            <a:r>
              <a:rPr lang="en-US" dirty="0" err="1" smtClean="0"/>
              <a:t>mikor</a:t>
            </a:r>
            <a:r>
              <a:rPr lang="en-US" dirty="0" smtClean="0"/>
              <a:t> </a:t>
            </a:r>
            <a:r>
              <a:rPr lang="en-US" dirty="0" err="1" smtClean="0"/>
              <a:t>és</a:t>
            </a:r>
            <a:r>
              <a:rPr lang="en-US" dirty="0" smtClean="0"/>
              <a:t> </a:t>
            </a:r>
            <a:r>
              <a:rPr lang="en-US" dirty="0" err="1" smtClean="0"/>
              <a:t>hogyan</a:t>
            </a:r>
            <a:r>
              <a:rPr lang="en-US" dirty="0" smtClean="0"/>
              <a:t> </a:t>
            </a:r>
            <a:r>
              <a:rPr lang="en-US" dirty="0" err="1" smtClean="0"/>
              <a:t>lehet</a:t>
            </a:r>
            <a:r>
              <a:rPr lang="en-US" dirty="0" smtClean="0"/>
              <a:t> </a:t>
            </a:r>
            <a:r>
              <a:rPr lang="en-US" dirty="0" err="1" smtClean="0"/>
              <a:t>megelőző</a:t>
            </a:r>
            <a:r>
              <a:rPr lang="en-US" dirty="0" smtClean="0"/>
              <a:t> </a:t>
            </a:r>
            <a:r>
              <a:rPr lang="en-US" dirty="0" err="1" smtClean="0"/>
              <a:t>lépéseket</a:t>
            </a:r>
            <a:r>
              <a:rPr lang="en-US" dirty="0" smtClean="0"/>
              <a:t> </a:t>
            </a:r>
            <a:r>
              <a:rPr lang="en-US" dirty="0" err="1" smtClean="0"/>
              <a:t>tenni</a:t>
            </a:r>
            <a:r>
              <a:rPr lang="en-US" dirty="0" smtClean="0"/>
              <a:t>. </a:t>
            </a:r>
            <a:r>
              <a:rPr lang="en-US" dirty="0" err="1" smtClean="0"/>
              <a:t>Egyik</a:t>
            </a:r>
            <a:r>
              <a:rPr lang="en-US" dirty="0" smtClean="0"/>
              <a:t> a </a:t>
            </a:r>
            <a:r>
              <a:rPr lang="en-US" dirty="0" err="1" smtClean="0"/>
              <a:t>másik</a:t>
            </a:r>
            <a:r>
              <a:rPr lang="en-US" dirty="0" smtClean="0"/>
              <a:t> </a:t>
            </a:r>
            <a:r>
              <a:rPr lang="en-US" dirty="0" err="1" smtClean="0"/>
              <a:t>nélkül</a:t>
            </a:r>
            <a:r>
              <a:rPr lang="en-US" dirty="0" smtClean="0"/>
              <a:t> </a:t>
            </a:r>
            <a:r>
              <a:rPr lang="en-US" dirty="0" err="1" smtClean="0"/>
              <a:t>hatástalan</a:t>
            </a:r>
            <a:r>
              <a:rPr lang="en-US" dirty="0" smtClean="0"/>
              <a:t>. </a:t>
            </a:r>
          </a:p>
          <a:p>
            <a:r>
              <a:rPr lang="en-US" dirty="0" err="1" smtClean="0"/>
              <a:t>Statisztikai</a:t>
            </a:r>
            <a:r>
              <a:rPr lang="en-US" dirty="0" smtClean="0"/>
              <a:t> </a:t>
            </a:r>
            <a:r>
              <a:rPr lang="en-US" dirty="0" err="1" smtClean="0"/>
              <a:t>bizonyítékok</a:t>
            </a:r>
            <a:r>
              <a:rPr lang="en-US" dirty="0" smtClean="0"/>
              <a:t> </a:t>
            </a:r>
            <a:r>
              <a:rPr lang="en-US" dirty="0" err="1" smtClean="0"/>
              <a:t>vagy</a:t>
            </a:r>
            <a:r>
              <a:rPr lang="en-US" dirty="0" smtClean="0"/>
              <a:t> </a:t>
            </a:r>
            <a:r>
              <a:rPr lang="en-US" dirty="0" err="1" smtClean="0"/>
              <a:t>személyes</a:t>
            </a:r>
            <a:r>
              <a:rPr lang="en-US" dirty="0" smtClean="0"/>
              <a:t> </a:t>
            </a:r>
            <a:r>
              <a:rPr lang="en-US" dirty="0" err="1" smtClean="0"/>
              <a:t>példa</a:t>
            </a:r>
            <a:endParaRPr lang="en-US" dirty="0" smtClean="0"/>
          </a:p>
          <a:p>
            <a:r>
              <a:rPr lang="en-US" dirty="0" err="1" smtClean="0"/>
              <a:t>Minél</a:t>
            </a:r>
            <a:r>
              <a:rPr lang="en-US" dirty="0" smtClean="0"/>
              <a:t> </a:t>
            </a:r>
            <a:r>
              <a:rPr lang="en-US" dirty="0" err="1" smtClean="0"/>
              <a:t>intelligensebb</a:t>
            </a:r>
            <a:r>
              <a:rPr lang="en-US" dirty="0" smtClean="0"/>
              <a:t> a </a:t>
            </a:r>
            <a:r>
              <a:rPr lang="en-US" dirty="0" err="1" smtClean="0"/>
              <a:t>hallgatóság</a:t>
            </a:r>
            <a:r>
              <a:rPr lang="en-US" dirty="0" smtClean="0"/>
              <a:t>, </a:t>
            </a:r>
            <a:r>
              <a:rPr lang="en-US" dirty="0" err="1" smtClean="0"/>
              <a:t>annál</a:t>
            </a:r>
            <a:r>
              <a:rPr lang="en-US" dirty="0" smtClean="0"/>
              <a:t> </a:t>
            </a:r>
            <a:r>
              <a:rPr lang="en-US" dirty="0" err="1" smtClean="0"/>
              <a:t>kevésbé</a:t>
            </a:r>
            <a:r>
              <a:rPr lang="en-US" dirty="0" smtClean="0"/>
              <a:t> </a:t>
            </a:r>
            <a:r>
              <a:rPr lang="en-US" dirty="0" err="1" smtClean="0"/>
              <a:t>hatékony</a:t>
            </a:r>
            <a:r>
              <a:rPr lang="en-US" dirty="0" smtClean="0"/>
              <a:t> </a:t>
            </a:r>
            <a:r>
              <a:rPr lang="en-US" dirty="0" err="1" smtClean="0"/>
              <a:t>az</a:t>
            </a:r>
            <a:r>
              <a:rPr lang="en-US" dirty="0" smtClean="0"/>
              <a:t> </a:t>
            </a:r>
            <a:r>
              <a:rPr lang="en-US" dirty="0" err="1" smtClean="0"/>
              <a:t>egyoldalú</a:t>
            </a:r>
            <a:r>
              <a:rPr lang="en-US" dirty="0" smtClean="0"/>
              <a:t> </a:t>
            </a:r>
            <a:r>
              <a:rPr lang="en-US" dirty="0" err="1" smtClean="0"/>
              <a:t>érvelés</a:t>
            </a:r>
            <a:r>
              <a:rPr lang="en-US" dirty="0" smtClean="0"/>
              <a:t>.</a:t>
            </a:r>
          </a:p>
          <a:p>
            <a:r>
              <a:rPr lang="en-US" dirty="0" smtClean="0"/>
              <a:t>A </a:t>
            </a:r>
            <a:r>
              <a:rPr lang="en-US" dirty="0" err="1" smtClean="0"/>
              <a:t>bemutatás</a:t>
            </a:r>
            <a:r>
              <a:rPr lang="en-US" dirty="0" smtClean="0"/>
              <a:t> </a:t>
            </a:r>
            <a:r>
              <a:rPr lang="en-US" dirty="0" err="1" smtClean="0"/>
              <a:t>sorrendje</a:t>
            </a:r>
            <a:r>
              <a:rPr lang="en-US" dirty="0" smtClean="0"/>
              <a:t> – </a:t>
            </a:r>
            <a:r>
              <a:rPr lang="en-US" dirty="0" err="1" smtClean="0"/>
              <a:t>elsőbbség</a:t>
            </a:r>
            <a:r>
              <a:rPr lang="en-US" dirty="0" smtClean="0"/>
              <a:t> </a:t>
            </a:r>
            <a:r>
              <a:rPr lang="en-US" dirty="0" err="1" smtClean="0"/>
              <a:t>és</a:t>
            </a:r>
            <a:r>
              <a:rPr lang="en-US" dirty="0" smtClean="0"/>
              <a:t> </a:t>
            </a:r>
            <a:r>
              <a:rPr lang="en-US" dirty="0" err="1" smtClean="0"/>
              <a:t>újdonság</a:t>
            </a:r>
            <a:r>
              <a:rPr lang="en-US" dirty="0" smtClean="0"/>
              <a:t> </a:t>
            </a:r>
            <a:r>
              <a:rPr lang="en-US" dirty="0" err="1" smtClean="0"/>
              <a:t>hatása</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közlés</a:t>
            </a:r>
            <a:r>
              <a:rPr lang="en-US" dirty="0" smtClean="0"/>
              <a:t> </a:t>
            </a:r>
            <a:r>
              <a:rPr lang="en-US" dirty="0" err="1" smtClean="0"/>
              <a:t>befogadójának</a:t>
            </a:r>
            <a:r>
              <a:rPr lang="en-US" dirty="0" smtClean="0"/>
              <a:t> </a:t>
            </a:r>
            <a:r>
              <a:rPr lang="en-US" dirty="0" err="1" smtClean="0"/>
              <a:t>sajátosságai</a:t>
            </a:r>
            <a:endParaRPr lang="en-US" dirty="0"/>
          </a:p>
        </p:txBody>
      </p:sp>
      <p:sp>
        <p:nvSpPr>
          <p:cNvPr id="3" name="Content Placeholder 2"/>
          <p:cNvSpPr>
            <a:spLocks noGrp="1"/>
          </p:cNvSpPr>
          <p:nvPr>
            <p:ph idx="1"/>
          </p:nvPr>
        </p:nvSpPr>
        <p:spPr/>
        <p:txBody>
          <a:bodyPr/>
          <a:lstStyle/>
          <a:p>
            <a:r>
              <a:rPr lang="en-US" dirty="0" err="1" smtClean="0"/>
              <a:t>Önértékelés</a:t>
            </a:r>
            <a:endParaRPr lang="en-US" dirty="0" smtClean="0"/>
          </a:p>
          <a:p>
            <a:r>
              <a:rPr lang="en-US" dirty="0" err="1" smtClean="0"/>
              <a:t>Jó</a:t>
            </a:r>
            <a:r>
              <a:rPr lang="en-US" dirty="0" smtClean="0"/>
              <a:t> </a:t>
            </a:r>
            <a:r>
              <a:rPr lang="en-US" dirty="0" err="1" smtClean="0"/>
              <a:t>lelkiállapotban</a:t>
            </a:r>
            <a:r>
              <a:rPr lang="en-US" dirty="0" smtClean="0"/>
              <a:t> </a:t>
            </a:r>
            <a:r>
              <a:rPr lang="en-US" dirty="0" err="1" smtClean="0"/>
              <a:t>könnyebb</a:t>
            </a:r>
            <a:r>
              <a:rPr lang="en-US" dirty="0" smtClean="0"/>
              <a:t> </a:t>
            </a:r>
            <a:r>
              <a:rPr lang="en-US" dirty="0" err="1" smtClean="0"/>
              <a:t>az</a:t>
            </a:r>
            <a:r>
              <a:rPr lang="en-US" dirty="0" smtClean="0"/>
              <a:t> </a:t>
            </a:r>
            <a:r>
              <a:rPr lang="en-US" dirty="0" err="1" smtClean="0"/>
              <a:t>embereket</a:t>
            </a:r>
            <a:r>
              <a:rPr lang="en-US" dirty="0" smtClean="0"/>
              <a:t> </a:t>
            </a:r>
            <a:r>
              <a:rPr lang="en-US" dirty="0" err="1" smtClean="0"/>
              <a:t>befolyásolni</a:t>
            </a:r>
            <a:r>
              <a:rPr lang="en-US" dirty="0" smtClean="0"/>
              <a:t>.</a:t>
            </a:r>
          </a:p>
          <a:p>
            <a:r>
              <a:rPr lang="en-US" dirty="0" err="1" smtClean="0"/>
              <a:t>Autonómiatudat</a:t>
            </a:r>
            <a:r>
              <a:rPr lang="en-US" dirty="0" smtClean="0"/>
              <a:t> – </a:t>
            </a:r>
            <a:r>
              <a:rPr lang="en-US" dirty="0" err="1" smtClean="0"/>
              <a:t>ellenérvek</a:t>
            </a:r>
            <a:r>
              <a:rPr lang="en-US" dirty="0" smtClean="0"/>
              <a:t> </a:t>
            </a:r>
            <a:r>
              <a:rPr lang="en-US" dirty="0" err="1" smtClean="0"/>
              <a:t>gyártása</a:t>
            </a:r>
            <a:endParaRPr lang="en-US" dirty="0" smtClean="0"/>
          </a:p>
          <a:p>
            <a:r>
              <a:rPr lang="en-US" dirty="0" err="1" smtClean="0"/>
              <a:t>Védőoltás-effektus</a:t>
            </a:r>
            <a:r>
              <a:rPr lang="en-US" dirty="0" smtClean="0"/>
              <a:t> (McGuire) – </a:t>
            </a:r>
            <a:r>
              <a:rPr lang="en-US" dirty="0" err="1" smtClean="0"/>
              <a:t>előzetes</a:t>
            </a:r>
            <a:r>
              <a:rPr lang="en-US" dirty="0" smtClean="0"/>
              <a:t>, </a:t>
            </a:r>
            <a:r>
              <a:rPr lang="en-US" dirty="0" err="1" smtClean="0"/>
              <a:t>rövid</a:t>
            </a:r>
            <a:r>
              <a:rPr lang="en-US" dirty="0" smtClean="0"/>
              <a:t> </a:t>
            </a:r>
            <a:r>
              <a:rPr lang="en-US" dirty="0" err="1" smtClean="0"/>
              <a:t>közlés</a:t>
            </a:r>
            <a:r>
              <a:rPr lang="en-US" dirty="0" smtClean="0"/>
              <a:t>, </a:t>
            </a:r>
            <a:r>
              <a:rPr lang="en-US" dirty="0" err="1" smtClean="0"/>
              <a:t>amit</a:t>
            </a:r>
            <a:r>
              <a:rPr lang="en-US" dirty="0" smtClean="0"/>
              <a:t> meg </a:t>
            </a:r>
            <a:r>
              <a:rPr lang="en-US" dirty="0" err="1" smtClean="0"/>
              <a:t>tud</a:t>
            </a:r>
            <a:r>
              <a:rPr lang="en-US" dirty="0" smtClean="0"/>
              <a:t> </a:t>
            </a:r>
            <a:r>
              <a:rPr lang="en-US" dirty="0" err="1" smtClean="0"/>
              <a:t>cáfolni</a:t>
            </a:r>
            <a:r>
              <a:rPr lang="en-US" dirty="0" smtClean="0"/>
              <a:t> - </a:t>
            </a:r>
            <a:r>
              <a:rPr lang="en-US" dirty="0" err="1" smtClean="0"/>
              <a:t>immunizálódik</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Fejlődési</a:t>
            </a:r>
            <a:r>
              <a:rPr lang="en-US" dirty="0" smtClean="0"/>
              <a:t> </a:t>
            </a:r>
            <a:r>
              <a:rPr lang="en-US" dirty="0" err="1" smtClean="0"/>
              <a:t>szociálpszichológia</a:t>
            </a:r>
            <a:endParaRPr lang="en-US" dirty="0"/>
          </a:p>
        </p:txBody>
      </p:sp>
      <p:sp>
        <p:nvSpPr>
          <p:cNvPr id="3" name="Content Placeholder 2"/>
          <p:cNvSpPr>
            <a:spLocks noGrp="1"/>
          </p:cNvSpPr>
          <p:nvPr>
            <p:ph idx="1"/>
          </p:nvPr>
        </p:nvSpPr>
        <p:spPr/>
        <p:txBody>
          <a:bodyPr>
            <a:noAutofit/>
          </a:bodyPr>
          <a:lstStyle/>
          <a:p>
            <a:r>
              <a:rPr lang="en-US" sz="3200" dirty="0" smtClean="0"/>
              <a:t>A </a:t>
            </a:r>
            <a:r>
              <a:rPr lang="en-US" sz="3200" dirty="0" err="1" smtClean="0"/>
              <a:t>szocializáció</a:t>
            </a:r>
            <a:r>
              <a:rPr lang="en-US" sz="3200" dirty="0" smtClean="0"/>
              <a:t> </a:t>
            </a:r>
            <a:r>
              <a:rPr lang="en-US" sz="3200" dirty="0" err="1" smtClean="0"/>
              <a:t>természete</a:t>
            </a:r>
            <a:r>
              <a:rPr lang="en-US" sz="3200" dirty="0" smtClean="0"/>
              <a:t> – </a:t>
            </a:r>
            <a:r>
              <a:rPr lang="en-US" sz="3200" dirty="0" err="1" smtClean="0"/>
              <a:t>kölcsönösség</a:t>
            </a:r>
            <a:endParaRPr lang="en-US" sz="3200" dirty="0" smtClean="0"/>
          </a:p>
          <a:p>
            <a:r>
              <a:rPr lang="en-US" sz="3200" dirty="0" err="1" smtClean="0"/>
              <a:t>Társas</a:t>
            </a:r>
            <a:r>
              <a:rPr lang="en-US" sz="3200" dirty="0" smtClean="0"/>
              <a:t> </a:t>
            </a:r>
            <a:r>
              <a:rPr lang="en-US" sz="3200" dirty="0" err="1" smtClean="0"/>
              <a:t>kapcsolatok</a:t>
            </a:r>
            <a:r>
              <a:rPr lang="en-US" sz="3200" dirty="0" smtClean="0"/>
              <a:t> </a:t>
            </a:r>
            <a:r>
              <a:rPr lang="en-US" sz="3200" dirty="0" err="1" smtClean="0"/>
              <a:t>fejlődése</a:t>
            </a:r>
            <a:r>
              <a:rPr lang="en-US" sz="3200" dirty="0" smtClean="0"/>
              <a:t> – </a:t>
            </a:r>
            <a:r>
              <a:rPr lang="en-US" sz="3200" dirty="0" err="1" smtClean="0"/>
              <a:t>kötődés</a:t>
            </a:r>
            <a:endParaRPr lang="en-US" sz="3200" dirty="0" smtClean="0"/>
          </a:p>
          <a:p>
            <a:r>
              <a:rPr lang="en-US" sz="3200" dirty="0" smtClean="0"/>
              <a:t>A </a:t>
            </a:r>
            <a:r>
              <a:rPr lang="en-US" sz="3200" dirty="0" err="1" smtClean="0"/>
              <a:t>társas</a:t>
            </a:r>
            <a:r>
              <a:rPr lang="en-US" sz="3200" dirty="0" smtClean="0"/>
              <a:t> </a:t>
            </a:r>
            <a:r>
              <a:rPr lang="en-US" sz="3200" dirty="0" err="1" smtClean="0"/>
              <a:t>tudás</a:t>
            </a:r>
            <a:r>
              <a:rPr lang="en-US" sz="3200" dirty="0" smtClean="0"/>
              <a:t> </a:t>
            </a:r>
            <a:r>
              <a:rPr lang="en-US" sz="3200" dirty="0" err="1" smtClean="0"/>
              <a:t>fejlődése</a:t>
            </a:r>
            <a:r>
              <a:rPr lang="en-US" sz="3200" dirty="0" smtClean="0"/>
              <a:t> </a:t>
            </a:r>
          </a:p>
          <a:p>
            <a:r>
              <a:rPr lang="en-US" sz="3200" dirty="0" err="1" smtClean="0"/>
              <a:t>Érzelmek</a:t>
            </a:r>
            <a:r>
              <a:rPr lang="en-US" sz="3200" dirty="0" smtClean="0"/>
              <a:t> </a:t>
            </a:r>
            <a:r>
              <a:rPr lang="en-US" sz="3200" dirty="0" err="1" smtClean="0"/>
              <a:t>szabályozása</a:t>
            </a:r>
            <a:r>
              <a:rPr lang="en-US" sz="3200" dirty="0" smtClean="0"/>
              <a:t>, </a:t>
            </a:r>
            <a:r>
              <a:rPr lang="en-US" sz="3200" dirty="0" err="1" smtClean="0"/>
              <a:t>felismerése</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társas</a:t>
            </a:r>
            <a:r>
              <a:rPr lang="en-US" dirty="0" smtClean="0"/>
              <a:t> </a:t>
            </a:r>
            <a:r>
              <a:rPr lang="en-US" dirty="0" err="1" smtClean="0"/>
              <a:t>megismerés</a:t>
            </a:r>
            <a:endParaRPr lang="en-US" dirty="0"/>
          </a:p>
        </p:txBody>
      </p:sp>
      <p:sp>
        <p:nvSpPr>
          <p:cNvPr id="3" name="Content Placeholder 2"/>
          <p:cNvSpPr>
            <a:spLocks noGrp="1"/>
          </p:cNvSpPr>
          <p:nvPr>
            <p:ph idx="1"/>
          </p:nvPr>
        </p:nvSpPr>
        <p:spPr/>
        <p:txBody>
          <a:bodyPr>
            <a:normAutofit fontScale="92500"/>
          </a:bodyPr>
          <a:lstStyle/>
          <a:p>
            <a:r>
              <a:rPr lang="en-US" dirty="0" err="1" smtClean="0"/>
              <a:t>Feldolgozási</a:t>
            </a:r>
            <a:r>
              <a:rPr lang="en-US" dirty="0" smtClean="0"/>
              <a:t> </a:t>
            </a:r>
            <a:r>
              <a:rPr lang="en-US" dirty="0" err="1" smtClean="0"/>
              <a:t>kapacitás</a:t>
            </a:r>
            <a:r>
              <a:rPr lang="en-US" dirty="0" smtClean="0"/>
              <a:t>, </a:t>
            </a:r>
            <a:r>
              <a:rPr lang="en-US" dirty="0" err="1" smtClean="0"/>
              <a:t>motiváció</a:t>
            </a:r>
            <a:r>
              <a:rPr lang="en-US" dirty="0" smtClean="0"/>
              <a:t>, </a:t>
            </a:r>
            <a:r>
              <a:rPr lang="en-US" dirty="0" err="1" smtClean="0"/>
              <a:t>előzetes</a:t>
            </a:r>
            <a:r>
              <a:rPr lang="en-US" dirty="0" smtClean="0"/>
              <a:t> </a:t>
            </a:r>
            <a:r>
              <a:rPr lang="en-US" dirty="0" err="1" smtClean="0"/>
              <a:t>ismeretek</a:t>
            </a:r>
            <a:r>
              <a:rPr lang="en-US" dirty="0" smtClean="0"/>
              <a:t> – </a:t>
            </a:r>
            <a:r>
              <a:rPr lang="en-US" dirty="0" err="1" smtClean="0"/>
              <a:t>fölülről</a:t>
            </a:r>
            <a:r>
              <a:rPr lang="en-US" dirty="0" smtClean="0"/>
              <a:t> </a:t>
            </a:r>
            <a:r>
              <a:rPr lang="en-US" dirty="0" err="1" smtClean="0"/>
              <a:t>lefelé</a:t>
            </a:r>
            <a:r>
              <a:rPr lang="en-US" dirty="0" smtClean="0"/>
              <a:t> </a:t>
            </a:r>
            <a:r>
              <a:rPr lang="en-US" dirty="0" err="1" smtClean="0"/>
              <a:t>és</a:t>
            </a:r>
            <a:r>
              <a:rPr lang="en-US" dirty="0" smtClean="0"/>
              <a:t> </a:t>
            </a:r>
            <a:r>
              <a:rPr lang="en-US" dirty="0" err="1" smtClean="0"/>
              <a:t>alulról</a:t>
            </a:r>
            <a:r>
              <a:rPr lang="en-US" dirty="0" smtClean="0"/>
              <a:t> </a:t>
            </a:r>
            <a:r>
              <a:rPr lang="en-US" dirty="0" err="1" smtClean="0"/>
              <a:t>fölfelé</a:t>
            </a:r>
            <a:r>
              <a:rPr lang="en-US" dirty="0" smtClean="0"/>
              <a:t> </a:t>
            </a:r>
            <a:r>
              <a:rPr lang="en-US" dirty="0" err="1" smtClean="0"/>
              <a:t>ható</a:t>
            </a:r>
            <a:r>
              <a:rPr lang="en-US" dirty="0" smtClean="0"/>
              <a:t> </a:t>
            </a:r>
            <a:r>
              <a:rPr lang="en-US" dirty="0" err="1" smtClean="0"/>
              <a:t>feldolgozás</a:t>
            </a:r>
            <a:endParaRPr lang="en-US" dirty="0" smtClean="0"/>
          </a:p>
          <a:p>
            <a:r>
              <a:rPr lang="en-US" dirty="0" smtClean="0"/>
              <a:t>A </a:t>
            </a:r>
            <a:r>
              <a:rPr lang="en-US" dirty="0" err="1" smtClean="0"/>
              <a:t>gondolkodási</a:t>
            </a:r>
            <a:r>
              <a:rPr lang="en-US" dirty="0" smtClean="0"/>
              <a:t> </a:t>
            </a:r>
            <a:r>
              <a:rPr lang="en-US" dirty="0" err="1" smtClean="0"/>
              <a:t>képesség</a:t>
            </a:r>
            <a:r>
              <a:rPr lang="en-US" dirty="0" smtClean="0"/>
              <a:t> </a:t>
            </a:r>
            <a:r>
              <a:rPr lang="en-US" dirty="0" err="1" smtClean="0"/>
              <a:t>társas</a:t>
            </a:r>
            <a:r>
              <a:rPr lang="en-US" dirty="0" smtClean="0"/>
              <a:t> </a:t>
            </a:r>
            <a:r>
              <a:rPr lang="en-US" dirty="0" err="1" smtClean="0"/>
              <a:t>kontextusban</a:t>
            </a:r>
            <a:r>
              <a:rPr lang="en-US" dirty="0" smtClean="0"/>
              <a:t> </a:t>
            </a:r>
            <a:r>
              <a:rPr lang="en-US" dirty="0" err="1" smtClean="0"/>
              <a:t>fejlődik</a:t>
            </a:r>
            <a:endParaRPr lang="en-US" dirty="0" smtClean="0"/>
          </a:p>
          <a:p>
            <a:r>
              <a:rPr lang="en-US" dirty="0" err="1" smtClean="0"/>
              <a:t>Sztereotípia</a:t>
            </a:r>
            <a:endParaRPr lang="en-US" dirty="0" smtClean="0"/>
          </a:p>
          <a:p>
            <a:r>
              <a:rPr lang="en-US" dirty="0" err="1" smtClean="0"/>
              <a:t>Prototípusok</a:t>
            </a:r>
            <a:endParaRPr lang="en-US" dirty="0" smtClean="0"/>
          </a:p>
          <a:p>
            <a:r>
              <a:rPr lang="en-US" dirty="0" err="1" smtClean="0"/>
              <a:t>Példaalapú</a:t>
            </a:r>
            <a:r>
              <a:rPr lang="en-US" dirty="0" smtClean="0"/>
              <a:t> </a:t>
            </a:r>
            <a:r>
              <a:rPr lang="en-US" dirty="0" err="1" smtClean="0"/>
              <a:t>modellek</a:t>
            </a:r>
            <a:endParaRPr lang="en-US" dirty="0" smtClean="0"/>
          </a:p>
          <a:p>
            <a:r>
              <a:rPr lang="en-US" dirty="0" err="1" smtClean="0"/>
              <a:t>Forgatókönyvek</a:t>
            </a:r>
            <a:endParaRPr lang="en-US" dirty="0" smtClean="0"/>
          </a:p>
          <a:p>
            <a:r>
              <a:rPr lang="en-US" dirty="0" smtClean="0"/>
              <a:t>Asch – </a:t>
            </a:r>
            <a:r>
              <a:rPr lang="en-US" dirty="0" err="1" smtClean="0"/>
              <a:t>központi</a:t>
            </a:r>
            <a:r>
              <a:rPr lang="en-US" dirty="0" smtClean="0"/>
              <a:t> </a:t>
            </a:r>
            <a:r>
              <a:rPr lang="en-US" dirty="0" err="1" smtClean="0"/>
              <a:t>és</a:t>
            </a:r>
            <a:r>
              <a:rPr lang="en-US" dirty="0" smtClean="0"/>
              <a:t> </a:t>
            </a:r>
            <a:r>
              <a:rPr lang="en-US" dirty="0" err="1" smtClean="0"/>
              <a:t>periferikus</a:t>
            </a:r>
            <a:r>
              <a:rPr lang="en-US" dirty="0" smtClean="0"/>
              <a:t> </a:t>
            </a:r>
            <a:r>
              <a:rPr lang="en-US" dirty="0" err="1" smtClean="0"/>
              <a:t>vonások</a:t>
            </a:r>
            <a:r>
              <a:rPr lang="en-US" dirty="0" smtClean="0"/>
              <a:t>, </a:t>
            </a:r>
            <a:r>
              <a:rPr lang="en-US" dirty="0" err="1" smtClean="0"/>
              <a:t>elsőbbségi</a:t>
            </a:r>
            <a:r>
              <a:rPr lang="en-US" dirty="0" smtClean="0"/>
              <a:t> </a:t>
            </a:r>
            <a:r>
              <a:rPr lang="en-US" dirty="0" err="1" smtClean="0"/>
              <a:t>hatás</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társas</a:t>
            </a:r>
            <a:r>
              <a:rPr lang="en-US" dirty="0" smtClean="0"/>
              <a:t> </a:t>
            </a:r>
            <a:r>
              <a:rPr lang="en-US" dirty="0" err="1" smtClean="0"/>
              <a:t>megismerés</a:t>
            </a:r>
            <a:endParaRPr lang="en-US" dirty="0"/>
          </a:p>
        </p:txBody>
      </p:sp>
      <p:sp>
        <p:nvSpPr>
          <p:cNvPr id="3" name="Content Placeholder 2"/>
          <p:cNvSpPr>
            <a:spLocks noGrp="1"/>
          </p:cNvSpPr>
          <p:nvPr>
            <p:ph idx="1"/>
          </p:nvPr>
        </p:nvSpPr>
        <p:spPr/>
        <p:txBody>
          <a:bodyPr/>
          <a:lstStyle/>
          <a:p>
            <a:r>
              <a:rPr lang="en-US" dirty="0" err="1" smtClean="0"/>
              <a:t>Hozzáférhetőség</a:t>
            </a:r>
            <a:r>
              <a:rPr lang="en-US" dirty="0" smtClean="0"/>
              <a:t> – </a:t>
            </a:r>
            <a:r>
              <a:rPr lang="en-US" dirty="0" err="1" smtClean="0"/>
              <a:t>gyakran</a:t>
            </a:r>
            <a:r>
              <a:rPr lang="en-US" dirty="0" smtClean="0"/>
              <a:t> </a:t>
            </a:r>
            <a:r>
              <a:rPr lang="en-US" dirty="0" err="1" smtClean="0"/>
              <a:t>és</a:t>
            </a:r>
            <a:r>
              <a:rPr lang="en-US" dirty="0" smtClean="0"/>
              <a:t> </a:t>
            </a:r>
            <a:r>
              <a:rPr lang="en-US" dirty="0" err="1" smtClean="0"/>
              <a:t>nemrég</a:t>
            </a:r>
            <a:r>
              <a:rPr lang="en-US" dirty="0" smtClean="0"/>
              <a:t> </a:t>
            </a:r>
            <a:r>
              <a:rPr lang="en-US" dirty="0" err="1" smtClean="0"/>
              <a:t>használt</a:t>
            </a:r>
            <a:r>
              <a:rPr lang="en-US" dirty="0" smtClean="0"/>
              <a:t> </a:t>
            </a:r>
            <a:r>
              <a:rPr lang="en-US" dirty="0" err="1" smtClean="0"/>
              <a:t>kategóriák</a:t>
            </a:r>
            <a:r>
              <a:rPr lang="en-US" dirty="0" smtClean="0"/>
              <a:t> </a:t>
            </a:r>
            <a:r>
              <a:rPr lang="en-US" dirty="0" err="1" smtClean="0"/>
              <a:t>jobban</a:t>
            </a:r>
            <a:r>
              <a:rPr lang="en-US" dirty="0" smtClean="0"/>
              <a:t> </a:t>
            </a:r>
            <a:r>
              <a:rPr lang="en-US" dirty="0" err="1" smtClean="0"/>
              <a:t>hozzáférhetőek</a:t>
            </a:r>
            <a:endParaRPr lang="en-US" dirty="0" smtClean="0"/>
          </a:p>
          <a:p>
            <a:r>
              <a:rPr lang="en-US" dirty="0" err="1" smtClean="0"/>
              <a:t>Előhangolás</a:t>
            </a:r>
            <a:endParaRPr lang="en-US" dirty="0" smtClean="0"/>
          </a:p>
          <a:p>
            <a:r>
              <a:rPr lang="en-US" dirty="0" err="1" smtClean="0"/>
              <a:t>Az</a:t>
            </a:r>
            <a:r>
              <a:rPr lang="en-US" dirty="0" smtClean="0"/>
              <a:t> </a:t>
            </a:r>
            <a:r>
              <a:rPr lang="en-US" dirty="0" err="1" smtClean="0"/>
              <a:t>inkonzisztens</a:t>
            </a:r>
            <a:r>
              <a:rPr lang="en-US" dirty="0" smtClean="0"/>
              <a:t> </a:t>
            </a:r>
            <a:r>
              <a:rPr lang="en-US" dirty="0" err="1" smtClean="0"/>
              <a:t>információt</a:t>
            </a:r>
            <a:r>
              <a:rPr lang="en-US" dirty="0" smtClean="0"/>
              <a:t> </a:t>
            </a:r>
            <a:r>
              <a:rPr lang="en-US" dirty="0" err="1" smtClean="0"/>
              <a:t>nagyobb</a:t>
            </a:r>
            <a:r>
              <a:rPr lang="en-US" dirty="0" smtClean="0"/>
              <a:t> </a:t>
            </a:r>
            <a:r>
              <a:rPr lang="en-US" dirty="0" err="1" smtClean="0"/>
              <a:t>eséllyel</a:t>
            </a:r>
            <a:r>
              <a:rPr lang="en-US" dirty="0" smtClean="0"/>
              <a:t> </a:t>
            </a:r>
            <a:r>
              <a:rPr lang="en-US" dirty="0" err="1" smtClean="0"/>
              <a:t>idézzük</a:t>
            </a:r>
            <a:r>
              <a:rPr lang="en-US" dirty="0" smtClean="0"/>
              <a:t> </a:t>
            </a:r>
            <a:r>
              <a:rPr lang="en-US" dirty="0" err="1" smtClean="0"/>
              <a:t>fel</a:t>
            </a:r>
            <a:endParaRPr lang="en-US" dirty="0" smtClean="0"/>
          </a:p>
          <a:p>
            <a:r>
              <a:rPr lang="en-US" dirty="0" err="1" smtClean="0"/>
              <a:t>Hangulati</a:t>
            </a:r>
            <a:r>
              <a:rPr lang="en-US" dirty="0" smtClean="0"/>
              <a:t> </a:t>
            </a:r>
            <a:r>
              <a:rPr lang="en-US" dirty="0" err="1" smtClean="0"/>
              <a:t>kongruencia</a:t>
            </a:r>
            <a:r>
              <a:rPr lang="en-US" dirty="0" smtClean="0"/>
              <a:t> </a:t>
            </a:r>
            <a:r>
              <a:rPr lang="en-US" dirty="0" err="1" smtClean="0"/>
              <a:t>elve</a:t>
            </a:r>
            <a:r>
              <a:rPr lang="en-US" dirty="0" smtClean="0"/>
              <a:t> – </a:t>
            </a:r>
            <a:r>
              <a:rPr lang="en-US" dirty="0" err="1" smtClean="0"/>
              <a:t>pozitív</a:t>
            </a:r>
            <a:r>
              <a:rPr lang="en-US" dirty="0" smtClean="0"/>
              <a:t> </a:t>
            </a:r>
            <a:r>
              <a:rPr lang="en-US" dirty="0" err="1" smtClean="0"/>
              <a:t>hangulatban</a:t>
            </a:r>
            <a:r>
              <a:rPr lang="en-US" dirty="0" smtClean="0"/>
              <a:t> a </a:t>
            </a:r>
            <a:r>
              <a:rPr lang="en-US" dirty="0" err="1" smtClean="0"/>
              <a:t>pozitív</a:t>
            </a:r>
            <a:r>
              <a:rPr lang="en-US" dirty="0" smtClean="0"/>
              <a:t> </a:t>
            </a:r>
            <a:r>
              <a:rPr lang="en-US" dirty="0" err="1" smtClean="0"/>
              <a:t>anyagokat</a:t>
            </a:r>
            <a:r>
              <a:rPr lang="en-US" dirty="0" smtClean="0"/>
              <a:t> </a:t>
            </a:r>
            <a:r>
              <a:rPr lang="en-US" dirty="0" err="1" smtClean="0"/>
              <a:t>észleljük</a:t>
            </a:r>
            <a:r>
              <a:rPr lang="en-US" dirty="0" smtClean="0"/>
              <a:t>, </a:t>
            </a:r>
            <a:r>
              <a:rPr lang="en-US" dirty="0" err="1" smtClean="0"/>
              <a:t>kódoljuk</a:t>
            </a:r>
            <a:r>
              <a:rPr lang="en-US" dirty="0" smtClean="0"/>
              <a:t> </a:t>
            </a:r>
            <a:r>
              <a:rPr lang="en-US" dirty="0" err="1" smtClean="0"/>
              <a:t>és</a:t>
            </a:r>
            <a:r>
              <a:rPr lang="en-US" dirty="0" smtClean="0"/>
              <a:t> </a:t>
            </a:r>
            <a:r>
              <a:rPr lang="en-US" dirty="0" err="1" smtClean="0"/>
              <a:t>dolgozzuk</a:t>
            </a:r>
            <a:r>
              <a:rPr lang="en-US" dirty="0" smtClean="0"/>
              <a:t> </a:t>
            </a:r>
            <a:r>
              <a:rPr lang="en-US" dirty="0" err="1" smtClean="0"/>
              <a:t>fel</a:t>
            </a:r>
            <a:r>
              <a:rPr lang="en-US" dirty="0" smtClean="0"/>
              <a:t> </a:t>
            </a:r>
            <a:r>
              <a:rPr lang="en-US" dirty="0" err="1" smtClean="0"/>
              <a:t>hatékonyabban</a:t>
            </a:r>
            <a:r>
              <a:rPr lang="en-US" dirty="0" smtClean="0"/>
              <a:t> – </a:t>
            </a:r>
            <a:r>
              <a:rPr lang="en-US" dirty="0" err="1" smtClean="0"/>
              <a:t>és</a:t>
            </a:r>
            <a:r>
              <a:rPr lang="en-US" dirty="0" smtClean="0"/>
              <a:t> </a:t>
            </a:r>
            <a:r>
              <a:rPr lang="en-US" dirty="0" err="1" smtClean="0"/>
              <a:t>fordítva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 a </a:t>
            </a:r>
            <a:r>
              <a:rPr lang="en-US" dirty="0" err="1" smtClean="0"/>
              <a:t>szociálpszichológia</a:t>
            </a:r>
            <a:endParaRPr lang="en-US" dirty="0"/>
          </a:p>
        </p:txBody>
      </p:sp>
      <p:sp>
        <p:nvSpPr>
          <p:cNvPr id="3" name="Content Placeholder 2"/>
          <p:cNvSpPr>
            <a:spLocks noGrp="1"/>
          </p:cNvSpPr>
          <p:nvPr>
            <p:ph idx="1"/>
          </p:nvPr>
        </p:nvSpPr>
        <p:spPr/>
        <p:txBody>
          <a:bodyPr/>
          <a:lstStyle/>
          <a:p>
            <a:r>
              <a:rPr lang="en-US" dirty="0" err="1" smtClean="0"/>
              <a:t>Társas</a:t>
            </a:r>
            <a:r>
              <a:rPr lang="en-US" dirty="0" smtClean="0"/>
              <a:t> </a:t>
            </a:r>
            <a:r>
              <a:rPr lang="en-US" dirty="0" err="1" smtClean="0"/>
              <a:t>befolyásolás</a:t>
            </a:r>
            <a:endParaRPr lang="en-US" dirty="0" smtClean="0"/>
          </a:p>
          <a:p>
            <a:r>
              <a:rPr lang="en-US" dirty="0" err="1" smtClean="0"/>
              <a:t>Definíció</a:t>
            </a:r>
            <a:r>
              <a:rPr lang="en-US" dirty="0" smtClean="0"/>
              <a:t>: A </a:t>
            </a:r>
            <a:r>
              <a:rPr lang="en-US" dirty="0" err="1" smtClean="0"/>
              <a:t>szociálpszichológia</a:t>
            </a:r>
            <a:r>
              <a:rPr lang="en-US" dirty="0" smtClean="0"/>
              <a:t> </a:t>
            </a:r>
            <a:r>
              <a:rPr lang="en-US" dirty="0" err="1" smtClean="0"/>
              <a:t>azt</a:t>
            </a:r>
            <a:r>
              <a:rPr lang="en-US" dirty="0" smtClean="0"/>
              <a:t> </a:t>
            </a:r>
            <a:r>
              <a:rPr lang="en-US" dirty="0" err="1" smtClean="0"/>
              <a:t>vizsgálja</a:t>
            </a:r>
            <a:r>
              <a:rPr lang="en-US" dirty="0" smtClean="0"/>
              <a:t>, </a:t>
            </a:r>
            <a:r>
              <a:rPr lang="en-US" dirty="0" err="1" smtClean="0"/>
              <a:t>hogyan</a:t>
            </a:r>
            <a:r>
              <a:rPr lang="en-US" dirty="0" smtClean="0"/>
              <a:t> </a:t>
            </a:r>
            <a:r>
              <a:rPr lang="en-US" dirty="0" err="1" smtClean="0"/>
              <a:t>zajlanak</a:t>
            </a:r>
            <a:r>
              <a:rPr lang="en-US" dirty="0" smtClean="0"/>
              <a:t> le </a:t>
            </a:r>
            <a:r>
              <a:rPr lang="en-US" dirty="0" err="1" smtClean="0"/>
              <a:t>az</a:t>
            </a:r>
            <a:r>
              <a:rPr lang="en-US" dirty="0" smtClean="0"/>
              <a:t> </a:t>
            </a:r>
            <a:r>
              <a:rPr lang="en-US" dirty="0" err="1" smtClean="0"/>
              <a:t>emberi</a:t>
            </a:r>
            <a:r>
              <a:rPr lang="en-US" dirty="0" smtClean="0"/>
              <a:t> </a:t>
            </a:r>
            <a:r>
              <a:rPr lang="en-US" dirty="0" err="1" smtClean="0"/>
              <a:t>interakciók</a:t>
            </a:r>
            <a:r>
              <a:rPr lang="en-US" dirty="0" smtClean="0"/>
              <a:t>, </a:t>
            </a:r>
            <a:r>
              <a:rPr lang="en-US" dirty="0" err="1" smtClean="0"/>
              <a:t>és</a:t>
            </a:r>
            <a:r>
              <a:rPr lang="en-US" dirty="0" smtClean="0"/>
              <a:t> </a:t>
            </a:r>
            <a:r>
              <a:rPr lang="en-US" dirty="0" err="1" smtClean="0"/>
              <a:t>hogyan</a:t>
            </a:r>
            <a:r>
              <a:rPr lang="en-US" dirty="0" smtClean="0"/>
              <a:t> </a:t>
            </a:r>
            <a:r>
              <a:rPr lang="en-US" dirty="0" err="1" smtClean="0"/>
              <a:t>befolyásolja</a:t>
            </a:r>
            <a:r>
              <a:rPr lang="en-US" dirty="0" smtClean="0"/>
              <a:t> a </a:t>
            </a:r>
            <a:r>
              <a:rPr lang="en-US" dirty="0" err="1" smtClean="0"/>
              <a:t>társak</a:t>
            </a:r>
            <a:r>
              <a:rPr lang="en-US" dirty="0" smtClean="0"/>
              <a:t> </a:t>
            </a:r>
            <a:r>
              <a:rPr lang="en-US" dirty="0" err="1" smtClean="0"/>
              <a:t>tényleges</a:t>
            </a:r>
            <a:r>
              <a:rPr lang="en-US" dirty="0" smtClean="0"/>
              <a:t> </a:t>
            </a:r>
            <a:r>
              <a:rPr lang="en-US" dirty="0" err="1" smtClean="0"/>
              <a:t>vagy</a:t>
            </a:r>
            <a:r>
              <a:rPr lang="en-US" dirty="0" smtClean="0"/>
              <a:t> </a:t>
            </a:r>
            <a:r>
              <a:rPr lang="en-US" dirty="0" err="1" smtClean="0"/>
              <a:t>implikált</a:t>
            </a:r>
            <a:r>
              <a:rPr lang="en-US" dirty="0" smtClean="0"/>
              <a:t> </a:t>
            </a:r>
            <a:r>
              <a:rPr lang="en-US" dirty="0" err="1" smtClean="0"/>
              <a:t>jelenléte</a:t>
            </a:r>
            <a:r>
              <a:rPr lang="en-US" dirty="0" smtClean="0"/>
              <a:t> </a:t>
            </a:r>
            <a:r>
              <a:rPr lang="en-US" dirty="0" err="1" smtClean="0"/>
              <a:t>az</a:t>
            </a:r>
            <a:r>
              <a:rPr lang="en-US" dirty="0" smtClean="0"/>
              <a:t> </a:t>
            </a:r>
            <a:r>
              <a:rPr lang="en-US" dirty="0" err="1" smtClean="0"/>
              <a:t>emberek</a:t>
            </a:r>
            <a:r>
              <a:rPr lang="en-US" dirty="0" smtClean="0"/>
              <a:t> </a:t>
            </a:r>
            <a:r>
              <a:rPr lang="en-US" dirty="0" err="1" smtClean="0"/>
              <a:t>gondolatait</a:t>
            </a:r>
            <a:r>
              <a:rPr lang="en-US" dirty="0" smtClean="0"/>
              <a:t>, </a:t>
            </a:r>
            <a:r>
              <a:rPr lang="en-US" dirty="0" err="1" smtClean="0"/>
              <a:t>érzéseit</a:t>
            </a:r>
            <a:r>
              <a:rPr lang="en-US" dirty="0" smtClean="0"/>
              <a:t>, </a:t>
            </a:r>
            <a:r>
              <a:rPr lang="en-US" dirty="0" err="1" smtClean="0"/>
              <a:t>viselkedését</a:t>
            </a:r>
            <a:r>
              <a:rPr lang="en-US" dirty="0" smtClean="0"/>
              <a:t> </a:t>
            </a:r>
            <a:r>
              <a:rPr lang="en-US" dirty="0" err="1" smtClean="0"/>
              <a:t>vagy</a:t>
            </a:r>
            <a:r>
              <a:rPr lang="en-US" dirty="0" smtClean="0"/>
              <a:t> </a:t>
            </a:r>
            <a:r>
              <a:rPr lang="en-US" dirty="0" err="1" smtClean="0"/>
              <a:t>szándékait</a:t>
            </a:r>
            <a:r>
              <a:rPr lang="en-US" dirty="0" smtClean="0"/>
              <a:t>. </a:t>
            </a:r>
          </a:p>
          <a:p>
            <a:r>
              <a:rPr lang="en-US" dirty="0" err="1" smtClean="0"/>
              <a:t>Konvencionális</a:t>
            </a:r>
            <a:r>
              <a:rPr lang="en-US" dirty="0" smtClean="0"/>
              <a:t> </a:t>
            </a:r>
            <a:r>
              <a:rPr lang="en-US" dirty="0" err="1" smtClean="0"/>
              <a:t>életbölcsesség</a:t>
            </a:r>
            <a:r>
              <a:rPr lang="en-US" dirty="0" smtClean="0"/>
              <a:t> </a:t>
            </a:r>
            <a:r>
              <a:rPr lang="en-US" dirty="0" err="1" smtClean="0"/>
              <a:t>és</a:t>
            </a:r>
            <a:r>
              <a:rPr lang="en-US" dirty="0" smtClean="0"/>
              <a:t> </a:t>
            </a:r>
            <a:r>
              <a:rPr lang="en-US" dirty="0" err="1" smtClean="0"/>
              <a:t>tudományos</a:t>
            </a:r>
            <a:r>
              <a:rPr lang="en-US" dirty="0" smtClean="0"/>
              <a:t> </a:t>
            </a:r>
            <a:r>
              <a:rPr lang="en-US" dirty="0" err="1" smtClean="0"/>
              <a:t>módszer</a:t>
            </a:r>
            <a:endParaRPr lang="en-US" dirty="0" smtClean="0"/>
          </a:p>
          <a:p>
            <a:r>
              <a:rPr lang="en-US" dirty="0" err="1" smtClean="0"/>
              <a:t>Utólagos</a:t>
            </a:r>
            <a:r>
              <a:rPr lang="en-US" dirty="0" smtClean="0"/>
              <a:t> </a:t>
            </a:r>
            <a:r>
              <a:rPr lang="en-US" dirty="0" err="1" smtClean="0"/>
              <a:t>bölcsesség</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Pszichoanalízis</a:t>
            </a:r>
            <a:r>
              <a:rPr lang="en-US" dirty="0" smtClean="0"/>
              <a:t> </a:t>
            </a:r>
            <a:r>
              <a:rPr lang="en-US" dirty="0" err="1" smtClean="0"/>
              <a:t>és</a:t>
            </a:r>
            <a:r>
              <a:rPr lang="en-US" dirty="0" smtClean="0"/>
              <a:t> </a:t>
            </a:r>
            <a:r>
              <a:rPr lang="en-US" dirty="0" err="1" smtClean="0"/>
              <a:t>szociálpszichológia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a:t>
            </a:r>
            <a:r>
              <a:rPr lang="en-US" dirty="0" err="1" smtClean="0"/>
              <a:t>szubjektum</a:t>
            </a:r>
            <a:r>
              <a:rPr lang="en-US" dirty="0" smtClean="0"/>
              <a:t> </a:t>
            </a:r>
            <a:r>
              <a:rPr lang="en-US" dirty="0" err="1" smtClean="0"/>
              <a:t>problémája</a:t>
            </a:r>
            <a:r>
              <a:rPr lang="en-US" dirty="0" smtClean="0"/>
              <a:t> (</a:t>
            </a:r>
            <a:r>
              <a:rPr lang="en-US" dirty="0" err="1" smtClean="0"/>
              <a:t>nem</a:t>
            </a:r>
            <a:r>
              <a:rPr lang="en-US" dirty="0" smtClean="0"/>
              <a:t> </a:t>
            </a:r>
            <a:r>
              <a:rPr lang="en-US" dirty="0" err="1" smtClean="0"/>
              <a:t>kollektivisztikus</a:t>
            </a:r>
            <a:r>
              <a:rPr lang="en-US" dirty="0" smtClean="0"/>
              <a:t>)</a:t>
            </a:r>
          </a:p>
          <a:p>
            <a:r>
              <a:rPr lang="en-US" dirty="0" smtClean="0"/>
              <a:t>Totem </a:t>
            </a:r>
            <a:r>
              <a:rPr lang="en-US" dirty="0" err="1" smtClean="0"/>
              <a:t>és</a:t>
            </a:r>
            <a:r>
              <a:rPr lang="en-US" dirty="0" smtClean="0"/>
              <a:t> </a:t>
            </a:r>
            <a:r>
              <a:rPr lang="en-US" dirty="0" err="1" smtClean="0"/>
              <a:t>tabu</a:t>
            </a:r>
            <a:endParaRPr lang="en-US" dirty="0" smtClean="0"/>
          </a:p>
          <a:p>
            <a:r>
              <a:rPr lang="en-US" dirty="0" smtClean="0"/>
              <a:t>Jung </a:t>
            </a:r>
            <a:r>
              <a:rPr lang="en-US" dirty="0" err="1" smtClean="0"/>
              <a:t>analitikus</a:t>
            </a:r>
            <a:r>
              <a:rPr lang="en-US" dirty="0" smtClean="0"/>
              <a:t> </a:t>
            </a:r>
            <a:r>
              <a:rPr lang="en-US" dirty="0" err="1" smtClean="0"/>
              <a:t>lélektana</a:t>
            </a:r>
            <a:endParaRPr lang="en-US" dirty="0" smtClean="0"/>
          </a:p>
          <a:p>
            <a:r>
              <a:rPr lang="en-US" dirty="0" smtClean="0"/>
              <a:t>“A </a:t>
            </a:r>
            <a:r>
              <a:rPr lang="en-US" dirty="0" err="1" smtClean="0"/>
              <a:t>társadalom</a:t>
            </a:r>
            <a:r>
              <a:rPr lang="en-US" dirty="0" smtClean="0"/>
              <a:t> a </a:t>
            </a:r>
            <a:r>
              <a:rPr lang="en-US" dirty="0" err="1" smtClean="0"/>
              <a:t>szükségesnél</a:t>
            </a:r>
            <a:r>
              <a:rPr lang="en-US" dirty="0" smtClean="0"/>
              <a:t> </a:t>
            </a:r>
            <a:r>
              <a:rPr lang="en-US" dirty="0" err="1" smtClean="0"/>
              <a:t>több</a:t>
            </a:r>
            <a:r>
              <a:rPr lang="en-US" dirty="0" smtClean="0"/>
              <a:t> </a:t>
            </a:r>
            <a:r>
              <a:rPr lang="en-US" dirty="0" err="1" smtClean="0"/>
              <a:t>kényszert</a:t>
            </a:r>
            <a:r>
              <a:rPr lang="en-US" dirty="0" smtClean="0"/>
              <a:t> </a:t>
            </a:r>
            <a:r>
              <a:rPr lang="en-US" dirty="0" err="1" smtClean="0"/>
              <a:t>alkalmaz</a:t>
            </a:r>
            <a:r>
              <a:rPr lang="en-US" dirty="0" smtClean="0"/>
              <a:t> </a:t>
            </a:r>
            <a:r>
              <a:rPr lang="en-US" dirty="0" err="1" smtClean="0"/>
              <a:t>tagjainak</a:t>
            </a:r>
            <a:r>
              <a:rPr lang="en-US" dirty="0" smtClean="0"/>
              <a:t> </a:t>
            </a:r>
            <a:r>
              <a:rPr lang="en-US" dirty="0" err="1" smtClean="0"/>
              <a:t>fékentartására</a:t>
            </a:r>
            <a:r>
              <a:rPr lang="en-US" dirty="0" smtClean="0"/>
              <a:t>, </a:t>
            </a:r>
            <a:r>
              <a:rPr lang="en-US" dirty="0" err="1" smtClean="0"/>
              <a:t>nyers</a:t>
            </a:r>
            <a:r>
              <a:rPr lang="en-US" dirty="0" smtClean="0"/>
              <a:t> </a:t>
            </a:r>
            <a:r>
              <a:rPr lang="en-US" dirty="0" err="1" smtClean="0"/>
              <a:t>ösztöneinek</a:t>
            </a:r>
            <a:r>
              <a:rPr lang="en-US" dirty="0" smtClean="0"/>
              <a:t> </a:t>
            </a:r>
            <a:r>
              <a:rPr lang="en-US" dirty="0" err="1" smtClean="0"/>
              <a:t>korlátozására</a:t>
            </a:r>
            <a:r>
              <a:rPr lang="en-US" dirty="0" smtClean="0"/>
              <a:t>.</a:t>
            </a:r>
          </a:p>
          <a:p>
            <a:r>
              <a:rPr lang="en-US" dirty="0" smtClean="0"/>
              <a:t>A </a:t>
            </a:r>
            <a:r>
              <a:rPr lang="en-US" dirty="0" err="1" smtClean="0"/>
              <a:t>kényszer</a:t>
            </a:r>
            <a:r>
              <a:rPr lang="en-US" dirty="0" smtClean="0"/>
              <a:t> </a:t>
            </a:r>
            <a:r>
              <a:rPr lang="en-US" dirty="0" err="1" smtClean="0"/>
              <a:t>belsõvé</a:t>
            </a:r>
            <a:r>
              <a:rPr lang="en-US" dirty="0" smtClean="0"/>
              <a:t> </a:t>
            </a:r>
            <a:r>
              <a:rPr lang="en-US" dirty="0" err="1" smtClean="0"/>
              <a:t>tételének</a:t>
            </a:r>
            <a:r>
              <a:rPr lang="en-US" dirty="0" smtClean="0"/>
              <a:t> </a:t>
            </a:r>
            <a:r>
              <a:rPr lang="en-US" dirty="0" err="1" smtClean="0"/>
              <a:t>következménye</a:t>
            </a:r>
            <a:r>
              <a:rPr lang="en-US" dirty="0" smtClean="0"/>
              <a:t> </a:t>
            </a:r>
            <a:r>
              <a:rPr lang="en-US" dirty="0" err="1" smtClean="0"/>
              <a:t>az</a:t>
            </a:r>
            <a:r>
              <a:rPr lang="en-US" dirty="0" smtClean="0"/>
              <a:t> </a:t>
            </a:r>
            <a:r>
              <a:rPr lang="en-US" dirty="0" err="1" smtClean="0"/>
              <a:t>egyéni</a:t>
            </a:r>
            <a:r>
              <a:rPr lang="en-US" dirty="0" smtClean="0"/>
              <a:t> </a:t>
            </a:r>
            <a:r>
              <a:rPr lang="en-US" dirty="0" err="1" smtClean="0"/>
              <a:t>neurózis</a:t>
            </a:r>
            <a:r>
              <a:rPr lang="en-US" dirty="0" smtClean="0"/>
              <a:t>, </a:t>
            </a:r>
            <a:r>
              <a:rPr lang="en-US" dirty="0" err="1" smtClean="0"/>
              <a:t>amely</a:t>
            </a:r>
            <a:r>
              <a:rPr lang="en-US" dirty="0" smtClean="0"/>
              <a:t> </a:t>
            </a:r>
            <a:r>
              <a:rPr lang="en-US" dirty="0" err="1" smtClean="0"/>
              <a:t>valamiféle</a:t>
            </a:r>
            <a:r>
              <a:rPr lang="en-US" dirty="0" smtClean="0"/>
              <a:t> „</a:t>
            </a:r>
            <a:r>
              <a:rPr lang="en-US" dirty="0" err="1" smtClean="0"/>
              <a:t>kollektív</a:t>
            </a:r>
            <a:r>
              <a:rPr lang="en-US" dirty="0" smtClean="0"/>
              <a:t> </a:t>
            </a:r>
            <a:r>
              <a:rPr lang="en-US" dirty="0" err="1" smtClean="0"/>
              <a:t>neurózissá</a:t>
            </a:r>
            <a:r>
              <a:rPr lang="en-US" dirty="0" smtClean="0"/>
              <a:t>" </a:t>
            </a:r>
            <a:r>
              <a:rPr lang="en-US" dirty="0" err="1" smtClean="0"/>
              <a:t>összeszövõdve</a:t>
            </a:r>
            <a:r>
              <a:rPr lang="en-US" dirty="0" smtClean="0"/>
              <a:t> a </a:t>
            </a:r>
            <a:r>
              <a:rPr lang="en-US" dirty="0" err="1" smtClean="0"/>
              <a:t>külsõ</a:t>
            </a:r>
            <a:r>
              <a:rPr lang="en-US" dirty="0" smtClean="0"/>
              <a:t> </a:t>
            </a:r>
            <a:r>
              <a:rPr lang="en-US" dirty="0" err="1" smtClean="0"/>
              <a:t>kényszereknek</a:t>
            </a:r>
            <a:r>
              <a:rPr lang="en-US" dirty="0" smtClean="0"/>
              <a:t> </a:t>
            </a:r>
            <a:r>
              <a:rPr lang="en-US" dirty="0" err="1" smtClean="0"/>
              <a:t>újabb</a:t>
            </a:r>
            <a:r>
              <a:rPr lang="en-US" dirty="0" smtClean="0"/>
              <a:t> </a:t>
            </a:r>
            <a:r>
              <a:rPr lang="en-US" dirty="0" err="1" smtClean="0"/>
              <a:t>és</a:t>
            </a:r>
            <a:r>
              <a:rPr lang="en-US" dirty="0" smtClean="0"/>
              <a:t> </a:t>
            </a:r>
            <a:r>
              <a:rPr lang="en-US" dirty="0" err="1" smtClean="0"/>
              <a:t>újabb</a:t>
            </a:r>
            <a:r>
              <a:rPr lang="en-US" dirty="0" smtClean="0"/>
              <a:t> </a:t>
            </a:r>
            <a:r>
              <a:rPr lang="en-US" dirty="0" err="1" smtClean="0"/>
              <a:t>formáit</a:t>
            </a:r>
            <a:r>
              <a:rPr lang="en-US" dirty="0" smtClean="0"/>
              <a:t>, </a:t>
            </a:r>
            <a:r>
              <a:rPr lang="en-US" dirty="0" err="1" smtClean="0"/>
              <a:t>intézményeit</a:t>
            </a:r>
            <a:r>
              <a:rPr lang="en-US" dirty="0" smtClean="0"/>
              <a:t> </a:t>
            </a:r>
            <a:r>
              <a:rPr lang="en-US" dirty="0" err="1" smtClean="0"/>
              <a:t>hozza</a:t>
            </a:r>
            <a:r>
              <a:rPr lang="en-US" dirty="0" smtClean="0"/>
              <a:t> </a:t>
            </a:r>
            <a:r>
              <a:rPr lang="en-US" dirty="0" err="1" smtClean="0"/>
              <a:t>létre</a:t>
            </a:r>
            <a:r>
              <a:rPr lang="en-US" dirty="0" smtClean="0"/>
              <a:t>” (</a:t>
            </a:r>
            <a:r>
              <a:rPr lang="en-US" dirty="0" err="1" smtClean="0"/>
              <a:t>Erős</a:t>
            </a:r>
            <a:r>
              <a:rPr lang="en-US"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 </a:t>
            </a:r>
            <a:r>
              <a:rPr lang="en-US" sz="4000" dirty="0" err="1" smtClean="0"/>
              <a:t>frankfurti</a:t>
            </a:r>
            <a:r>
              <a:rPr lang="en-US" sz="4000" dirty="0" smtClean="0"/>
              <a:t> </a:t>
            </a:r>
            <a:r>
              <a:rPr lang="en-US" sz="4000" dirty="0" err="1" smtClean="0"/>
              <a:t>iskola</a:t>
            </a:r>
            <a:r>
              <a:rPr lang="en-US" sz="4000" dirty="0" smtClean="0"/>
              <a:t> </a:t>
            </a:r>
            <a:r>
              <a:rPr lang="en-US" sz="4000" dirty="0" err="1" smtClean="0"/>
              <a:t>és</a:t>
            </a:r>
            <a:r>
              <a:rPr lang="en-US" sz="4000" dirty="0" smtClean="0"/>
              <a:t> </a:t>
            </a:r>
            <a:r>
              <a:rPr lang="en-US" sz="4000" dirty="0" err="1" smtClean="0"/>
              <a:t>az</a:t>
            </a:r>
            <a:r>
              <a:rPr lang="en-US" sz="4000" dirty="0" smtClean="0"/>
              <a:t> </a:t>
            </a:r>
            <a:r>
              <a:rPr lang="en-US" sz="4000" dirty="0" err="1" smtClean="0"/>
              <a:t>analitikus</a:t>
            </a:r>
            <a:r>
              <a:rPr lang="en-US" sz="4000" dirty="0" smtClean="0"/>
              <a:t> </a:t>
            </a:r>
            <a:r>
              <a:rPr lang="en-US" sz="4000" dirty="0" err="1" smtClean="0"/>
              <a:t>szociálpszichológia</a:t>
            </a:r>
            <a:endParaRPr lang="en-US" sz="4000" dirty="0"/>
          </a:p>
        </p:txBody>
      </p:sp>
      <p:sp>
        <p:nvSpPr>
          <p:cNvPr id="3" name="Content Placeholder 2"/>
          <p:cNvSpPr>
            <a:spLocks noGrp="1"/>
          </p:cNvSpPr>
          <p:nvPr>
            <p:ph idx="1"/>
          </p:nvPr>
        </p:nvSpPr>
        <p:spPr/>
        <p:txBody>
          <a:bodyPr/>
          <a:lstStyle/>
          <a:p>
            <a:r>
              <a:rPr lang="en-US" dirty="0" smtClean="0"/>
              <a:t>Erich Fromm - </a:t>
            </a:r>
            <a:r>
              <a:rPr lang="en-US" dirty="0" err="1" smtClean="0"/>
              <a:t>Az</a:t>
            </a:r>
            <a:r>
              <a:rPr lang="en-US" dirty="0" smtClean="0"/>
              <a:t> </a:t>
            </a:r>
            <a:r>
              <a:rPr lang="en-US" dirty="0" err="1" smtClean="0"/>
              <a:t>analitikus</a:t>
            </a:r>
            <a:r>
              <a:rPr lang="en-US" dirty="0" smtClean="0"/>
              <a:t> </a:t>
            </a:r>
            <a:r>
              <a:rPr lang="en-US" dirty="0" err="1" smtClean="0"/>
              <a:t>szociálpszichológia</a:t>
            </a:r>
            <a:r>
              <a:rPr lang="en-US" dirty="0" smtClean="0"/>
              <a:t> </a:t>
            </a:r>
            <a:r>
              <a:rPr lang="en-US" dirty="0" err="1" smtClean="0"/>
              <a:t>feladata</a:t>
            </a:r>
            <a:r>
              <a:rPr lang="en-US" dirty="0" smtClean="0"/>
              <a:t> Fromm </a:t>
            </a:r>
            <a:r>
              <a:rPr lang="en-US" dirty="0" err="1" smtClean="0"/>
              <a:t>szerint</a:t>
            </a:r>
            <a:r>
              <a:rPr lang="en-US" dirty="0" smtClean="0"/>
              <a:t> </a:t>
            </a:r>
            <a:r>
              <a:rPr lang="en-US" dirty="0" err="1" smtClean="0"/>
              <a:t>az</a:t>
            </a:r>
            <a:r>
              <a:rPr lang="en-US" dirty="0" smtClean="0"/>
              <a:t>, </a:t>
            </a:r>
            <a:r>
              <a:rPr lang="en-US" dirty="0" err="1" smtClean="0"/>
              <a:t>hogy</a:t>
            </a:r>
            <a:r>
              <a:rPr lang="en-US" dirty="0" smtClean="0"/>
              <a:t> „a </a:t>
            </a:r>
            <a:r>
              <a:rPr lang="en-US" dirty="0" err="1" smtClean="0"/>
              <a:t>közös</a:t>
            </a:r>
            <a:r>
              <a:rPr lang="en-US" dirty="0" smtClean="0"/>
              <a:t>, </a:t>
            </a:r>
            <a:r>
              <a:rPr lang="en-US" dirty="0" err="1" smtClean="0"/>
              <a:t>társadalmilag</a:t>
            </a:r>
            <a:r>
              <a:rPr lang="en-US" dirty="0" smtClean="0"/>
              <a:t> </a:t>
            </a:r>
            <a:r>
              <a:rPr lang="en-US" dirty="0" err="1" smtClean="0"/>
              <a:t>releváns</a:t>
            </a:r>
            <a:r>
              <a:rPr lang="en-US" dirty="0" smtClean="0"/>
              <a:t>, </a:t>
            </a:r>
            <a:r>
              <a:rPr lang="en-US" dirty="0" err="1" smtClean="0"/>
              <a:t>pszichikus</a:t>
            </a:r>
            <a:r>
              <a:rPr lang="en-US" dirty="0" smtClean="0"/>
              <a:t> </a:t>
            </a:r>
            <a:r>
              <a:rPr lang="en-US" dirty="0" err="1" smtClean="0"/>
              <a:t>attitûdöket</a:t>
            </a:r>
            <a:r>
              <a:rPr lang="en-US" dirty="0" smtClean="0"/>
              <a:t> – </a:t>
            </a:r>
            <a:r>
              <a:rPr lang="en-US" dirty="0" err="1" smtClean="0"/>
              <a:t>és</a:t>
            </a:r>
            <a:r>
              <a:rPr lang="en-US" dirty="0" smtClean="0"/>
              <a:t> </a:t>
            </a:r>
            <a:r>
              <a:rPr lang="en-US" dirty="0" err="1" smtClean="0"/>
              <a:t>különösképpen</a:t>
            </a:r>
            <a:r>
              <a:rPr lang="en-US" dirty="0" smtClean="0"/>
              <a:t> </a:t>
            </a:r>
            <a:r>
              <a:rPr lang="en-US" dirty="0" err="1" smtClean="0"/>
              <a:t>ezek</a:t>
            </a:r>
            <a:r>
              <a:rPr lang="en-US" dirty="0" smtClean="0"/>
              <a:t> </a:t>
            </a:r>
            <a:r>
              <a:rPr lang="en-US" dirty="0" err="1" smtClean="0"/>
              <a:t>tudattalan</a:t>
            </a:r>
            <a:r>
              <a:rPr lang="en-US" dirty="0" smtClean="0"/>
              <a:t> </a:t>
            </a:r>
            <a:r>
              <a:rPr lang="en-US" dirty="0" err="1" smtClean="0"/>
              <a:t>gyökereit</a:t>
            </a:r>
            <a:r>
              <a:rPr lang="en-US" dirty="0" smtClean="0"/>
              <a:t> – </a:t>
            </a:r>
            <a:r>
              <a:rPr lang="en-US" dirty="0" err="1" smtClean="0"/>
              <a:t>abból</a:t>
            </a:r>
            <a:r>
              <a:rPr lang="en-US" dirty="0" smtClean="0"/>
              <a:t> </a:t>
            </a:r>
            <a:r>
              <a:rPr lang="en-US" dirty="0" err="1" smtClean="0"/>
              <a:t>kiindulva</a:t>
            </a:r>
            <a:r>
              <a:rPr lang="en-US" dirty="0" smtClean="0"/>
              <a:t> </a:t>
            </a:r>
            <a:r>
              <a:rPr lang="en-US" dirty="0" err="1" smtClean="0"/>
              <a:t>vizsgálja</a:t>
            </a:r>
            <a:r>
              <a:rPr lang="en-US" dirty="0" smtClean="0"/>
              <a:t>, </a:t>
            </a:r>
            <a:r>
              <a:rPr lang="en-US" dirty="0" err="1" smtClean="0"/>
              <a:t>hogy</a:t>
            </a:r>
            <a:r>
              <a:rPr lang="en-US" dirty="0" smtClean="0"/>
              <a:t> </a:t>
            </a:r>
            <a:r>
              <a:rPr lang="en-US" dirty="0" err="1" smtClean="0"/>
              <a:t>milyen</a:t>
            </a:r>
            <a:r>
              <a:rPr lang="en-US" dirty="0" smtClean="0"/>
              <a:t> </a:t>
            </a:r>
            <a:r>
              <a:rPr lang="en-US" dirty="0" err="1" smtClean="0"/>
              <a:t>hatást</a:t>
            </a:r>
            <a:r>
              <a:rPr lang="en-US" dirty="0" smtClean="0"/>
              <a:t> </a:t>
            </a:r>
            <a:r>
              <a:rPr lang="en-US" dirty="0" err="1" smtClean="0"/>
              <a:t>gyakorolnak</a:t>
            </a:r>
            <a:r>
              <a:rPr lang="en-US" dirty="0" smtClean="0"/>
              <a:t> a </a:t>
            </a:r>
            <a:r>
              <a:rPr lang="en-US" dirty="0" err="1" smtClean="0"/>
              <a:t>gazdasági</a:t>
            </a:r>
            <a:r>
              <a:rPr lang="en-US" dirty="0" smtClean="0"/>
              <a:t> </a:t>
            </a:r>
            <a:r>
              <a:rPr lang="en-US" dirty="0" err="1" smtClean="0"/>
              <a:t>feltételek</a:t>
            </a:r>
            <a:r>
              <a:rPr lang="en-US" dirty="0" smtClean="0"/>
              <a:t> a </a:t>
            </a:r>
            <a:r>
              <a:rPr lang="en-US" dirty="0" err="1" smtClean="0"/>
              <a:t>libidinális</a:t>
            </a:r>
            <a:r>
              <a:rPr lang="en-US" dirty="0" smtClean="0"/>
              <a:t> </a:t>
            </a:r>
            <a:r>
              <a:rPr lang="en-US" dirty="0" err="1" smtClean="0"/>
              <a:t>törekvésekre.”(Erős</a:t>
            </a:r>
            <a:r>
              <a:rPr lang="en-US" dirty="0" smtClean="0"/>
              <a:t>)</a:t>
            </a:r>
          </a:p>
          <a:p>
            <a:r>
              <a:rPr lang="en-US" dirty="0" err="1" smtClean="0"/>
              <a:t>társadalmi</a:t>
            </a:r>
            <a:r>
              <a:rPr lang="en-US" dirty="0" smtClean="0"/>
              <a:t> </a:t>
            </a:r>
            <a:r>
              <a:rPr lang="en-US" dirty="0" err="1" smtClean="0"/>
              <a:t>uralom</a:t>
            </a:r>
            <a:r>
              <a:rPr lang="en-US" dirty="0" smtClean="0"/>
              <a:t> </a:t>
            </a:r>
            <a:r>
              <a:rPr lang="en-US" dirty="0" err="1" smtClean="0"/>
              <a:t>miként</a:t>
            </a:r>
            <a:r>
              <a:rPr lang="en-US" dirty="0" smtClean="0"/>
              <a:t> </a:t>
            </a:r>
            <a:r>
              <a:rPr lang="en-US" dirty="0" err="1" smtClean="0"/>
              <a:t>vezet</a:t>
            </a:r>
            <a:r>
              <a:rPr lang="en-US" dirty="0" smtClean="0"/>
              <a:t> </a:t>
            </a:r>
            <a:r>
              <a:rPr lang="en-US" dirty="0" err="1" smtClean="0"/>
              <a:t>az</a:t>
            </a:r>
            <a:r>
              <a:rPr lang="en-US" dirty="0" smtClean="0"/>
              <a:t> </a:t>
            </a:r>
            <a:r>
              <a:rPr lang="en-US" dirty="0" err="1" smtClean="0"/>
              <a:t>emberi</a:t>
            </a:r>
            <a:r>
              <a:rPr lang="en-US" dirty="0" smtClean="0"/>
              <a:t> </a:t>
            </a:r>
            <a:r>
              <a:rPr lang="en-US" dirty="0" err="1" smtClean="0"/>
              <a:t>szubjektum</a:t>
            </a:r>
            <a:r>
              <a:rPr lang="en-US" dirty="0" smtClean="0"/>
              <a:t> </a:t>
            </a:r>
            <a:r>
              <a:rPr lang="en-US" dirty="0" err="1" smtClean="0"/>
              <a:t>deformációjához</a:t>
            </a:r>
            <a:r>
              <a:rPr lang="en-US" dirty="0" smtClean="0"/>
              <a:t>?</a:t>
            </a:r>
          </a:p>
          <a:p>
            <a:r>
              <a:rPr lang="en-US" dirty="0" err="1" smtClean="0"/>
              <a:t>Adorno</a:t>
            </a:r>
            <a:r>
              <a:rPr lang="en-US" dirty="0" smtClean="0"/>
              <a:t> – </a:t>
            </a:r>
            <a:r>
              <a:rPr lang="en-US" dirty="0" err="1" smtClean="0"/>
              <a:t>tekintélyelvű</a:t>
            </a:r>
            <a:r>
              <a:rPr lang="en-US" dirty="0" smtClean="0"/>
              <a:t> </a:t>
            </a:r>
            <a:r>
              <a:rPr lang="en-US" dirty="0" err="1" smtClean="0"/>
              <a:t>személyiség</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58813" y="0"/>
            <a:ext cx="7824788" cy="1323041"/>
          </a:xfrm>
        </p:spPr>
        <p:txBody>
          <a:bodyPr/>
          <a:lstStyle/>
          <a:p>
            <a:r>
              <a:rPr lang="en-US" dirty="0" err="1" smtClean="0"/>
              <a:t>Az</a:t>
            </a:r>
            <a:r>
              <a:rPr lang="en-US" dirty="0" smtClean="0"/>
              <a:t> F-</a:t>
            </a:r>
            <a:r>
              <a:rPr lang="en-US" dirty="0" err="1" smtClean="0"/>
              <a:t>skála</a:t>
            </a:r>
            <a:r>
              <a:rPr lang="en-US" dirty="0" smtClean="0"/>
              <a:t> </a:t>
            </a:r>
            <a:r>
              <a:rPr lang="en-US" dirty="0" err="1" smtClean="0"/>
              <a:t>néhány</a:t>
            </a:r>
            <a:r>
              <a:rPr lang="en-US" dirty="0" smtClean="0"/>
              <a:t> </a:t>
            </a:r>
            <a:r>
              <a:rPr lang="en-US" dirty="0" err="1" smtClean="0"/>
              <a:t>tétele</a:t>
            </a:r>
            <a:endParaRPr lang="en-US" dirty="0"/>
          </a:p>
        </p:txBody>
      </p:sp>
      <p:sp>
        <p:nvSpPr>
          <p:cNvPr id="3" name="Content Placeholder 2"/>
          <p:cNvSpPr>
            <a:spLocks noGrp="1"/>
          </p:cNvSpPr>
          <p:nvPr>
            <p:ph idx="1"/>
          </p:nvPr>
        </p:nvSpPr>
        <p:spPr>
          <a:xfrm>
            <a:off x="2286001" y="1981200"/>
            <a:ext cx="6197600" cy="3840163"/>
          </a:xfrm>
        </p:spPr>
        <p:txBody>
          <a:bodyPr>
            <a:noAutofit/>
          </a:bodyPr>
          <a:lstStyle/>
          <a:p>
            <a:r>
              <a:rPr lang="en-US" sz="1200" dirty="0" smtClean="0"/>
              <a:t>1.A </a:t>
            </a:r>
            <a:r>
              <a:rPr lang="en-US" sz="1200" dirty="0" err="1" smtClean="0"/>
              <a:t>legfontosabb</a:t>
            </a:r>
            <a:r>
              <a:rPr lang="en-US" sz="1200" dirty="0" smtClean="0"/>
              <a:t> </a:t>
            </a:r>
            <a:r>
              <a:rPr lang="en-US" sz="1200" dirty="0" err="1" smtClean="0"/>
              <a:t>erények</a:t>
            </a:r>
            <a:r>
              <a:rPr lang="en-US" sz="1200" dirty="0" smtClean="0"/>
              <a:t>, </a:t>
            </a:r>
            <a:r>
              <a:rPr lang="en-US" sz="1200" dirty="0" err="1" smtClean="0"/>
              <a:t>amelyeket</a:t>
            </a:r>
            <a:r>
              <a:rPr lang="en-US" sz="1200" dirty="0" smtClean="0"/>
              <a:t> a </a:t>
            </a:r>
            <a:r>
              <a:rPr lang="en-US" sz="1200" dirty="0" err="1" smtClean="0"/>
              <a:t>gyerekeknek</a:t>
            </a:r>
            <a:r>
              <a:rPr lang="en-US" sz="1200" dirty="0" smtClean="0"/>
              <a:t> meg </a:t>
            </a:r>
            <a:r>
              <a:rPr lang="en-US" sz="1200" dirty="0" err="1" smtClean="0"/>
              <a:t>kell</a:t>
            </a:r>
            <a:r>
              <a:rPr lang="en-US" sz="1200" dirty="0" smtClean="0"/>
              <a:t> </a:t>
            </a:r>
            <a:r>
              <a:rPr lang="en-US" sz="1200" dirty="0" err="1" smtClean="0"/>
              <a:t>tanulniuk</a:t>
            </a:r>
            <a:r>
              <a:rPr lang="en-US" sz="1200" dirty="0" smtClean="0"/>
              <a:t>, </a:t>
            </a:r>
            <a:r>
              <a:rPr lang="en-US" sz="1200" dirty="0" err="1" smtClean="0"/>
              <a:t>az</a:t>
            </a:r>
            <a:r>
              <a:rPr lang="en-US" sz="1200" dirty="0" smtClean="0"/>
              <a:t> </a:t>
            </a:r>
            <a:r>
              <a:rPr lang="en-US" sz="1200" dirty="0" err="1" smtClean="0"/>
              <a:t>engedelmességés</a:t>
            </a:r>
            <a:r>
              <a:rPr lang="en-US" sz="1200" dirty="0" smtClean="0"/>
              <a:t> a </a:t>
            </a:r>
            <a:r>
              <a:rPr lang="en-US" sz="1200" dirty="0" err="1" smtClean="0"/>
              <a:t>tekintélytisztelet</a:t>
            </a:r>
            <a:r>
              <a:rPr lang="en-US" sz="1200" dirty="0" smtClean="0"/>
              <a:t>.</a:t>
            </a:r>
          </a:p>
          <a:p>
            <a:r>
              <a:rPr lang="en-US" sz="1200" dirty="0" smtClean="0"/>
              <a:t>2.A </a:t>
            </a:r>
            <a:r>
              <a:rPr lang="en-US" sz="1200" dirty="0" err="1" smtClean="0"/>
              <a:t>fiataloknak</a:t>
            </a:r>
            <a:r>
              <a:rPr lang="en-US" sz="1200" dirty="0" smtClean="0"/>
              <a:t> </a:t>
            </a:r>
            <a:r>
              <a:rPr lang="en-US" sz="1200" dirty="0" err="1" smtClean="0"/>
              <a:t>néha</a:t>
            </a:r>
            <a:r>
              <a:rPr lang="en-US" sz="1200" dirty="0" smtClean="0"/>
              <a:t> </a:t>
            </a:r>
            <a:r>
              <a:rPr lang="en-US" sz="1200" dirty="0" err="1" smtClean="0"/>
              <a:t>lázadó</a:t>
            </a:r>
            <a:r>
              <a:rPr lang="en-US" sz="1200" dirty="0" smtClean="0"/>
              <a:t> </a:t>
            </a:r>
            <a:r>
              <a:rPr lang="en-US" sz="1200" dirty="0" err="1" smtClean="0"/>
              <a:t>gondolataik</a:t>
            </a:r>
            <a:r>
              <a:rPr lang="en-US" sz="1200" dirty="0" smtClean="0"/>
              <a:t> </a:t>
            </a:r>
            <a:r>
              <a:rPr lang="en-US" sz="1200" dirty="0" err="1" smtClean="0"/>
              <a:t>vannak</a:t>
            </a:r>
            <a:r>
              <a:rPr lang="en-US" sz="1200" dirty="0" smtClean="0"/>
              <a:t>, de </a:t>
            </a:r>
            <a:r>
              <a:rPr lang="en-US" sz="1200" dirty="0" err="1" smtClean="0"/>
              <a:t>ahogy</a:t>
            </a:r>
            <a:r>
              <a:rPr lang="en-US" sz="1200" dirty="0" smtClean="0"/>
              <a:t> </a:t>
            </a:r>
            <a:r>
              <a:rPr lang="en-US" sz="1200" dirty="0" err="1" smtClean="0"/>
              <a:t>felnőnek</a:t>
            </a:r>
            <a:r>
              <a:rPr lang="en-US" sz="1200" dirty="0" smtClean="0"/>
              <a:t>, meg </a:t>
            </a:r>
            <a:r>
              <a:rPr lang="en-US" sz="1200" dirty="0" err="1" smtClean="0"/>
              <a:t>kell</a:t>
            </a:r>
            <a:r>
              <a:rPr lang="en-US" sz="1200" dirty="0" smtClean="0"/>
              <a:t> </a:t>
            </a:r>
            <a:r>
              <a:rPr lang="en-US" sz="1200" dirty="0" err="1" smtClean="0"/>
              <a:t>tagadniuk</a:t>
            </a:r>
            <a:r>
              <a:rPr lang="en-US" sz="1200" dirty="0" smtClean="0"/>
              <a:t> </a:t>
            </a:r>
            <a:r>
              <a:rPr lang="en-US" sz="1200" dirty="0" err="1" smtClean="0"/>
              <a:t>ezeket</a:t>
            </a:r>
            <a:r>
              <a:rPr lang="en-US" sz="1200" dirty="0" smtClean="0"/>
              <a:t> </a:t>
            </a:r>
            <a:r>
              <a:rPr lang="en-US" sz="1200" dirty="0" err="1" smtClean="0"/>
              <a:t>és</a:t>
            </a:r>
            <a:r>
              <a:rPr lang="en-US" sz="1200" dirty="0" smtClean="0"/>
              <a:t> be </a:t>
            </a:r>
            <a:r>
              <a:rPr lang="en-US" sz="1200" dirty="0" err="1" smtClean="0"/>
              <a:t>kell</a:t>
            </a:r>
            <a:r>
              <a:rPr lang="en-US" sz="1200" dirty="0" smtClean="0"/>
              <a:t> </a:t>
            </a:r>
            <a:r>
              <a:rPr lang="en-US" sz="1200" dirty="0" err="1" smtClean="0"/>
              <a:t>illeszkedniük</a:t>
            </a:r>
            <a:r>
              <a:rPr lang="en-US" sz="1200" dirty="0" smtClean="0"/>
              <a:t>.</a:t>
            </a:r>
          </a:p>
          <a:p>
            <a:r>
              <a:rPr lang="en-US" sz="1200" dirty="0" smtClean="0"/>
              <a:t>3.Ennek </a:t>
            </a:r>
            <a:r>
              <a:rPr lang="en-US" sz="1200" dirty="0" err="1" smtClean="0"/>
              <a:t>az</a:t>
            </a:r>
            <a:r>
              <a:rPr lang="en-US" sz="1200" dirty="0" smtClean="0"/>
              <a:t> </a:t>
            </a:r>
            <a:r>
              <a:rPr lang="en-US" sz="1200" dirty="0" err="1" smtClean="0"/>
              <a:t>országnak</a:t>
            </a:r>
            <a:r>
              <a:rPr lang="en-US" sz="1200" dirty="0" smtClean="0"/>
              <a:t> </a:t>
            </a:r>
            <a:r>
              <a:rPr lang="en-US" sz="1200" dirty="0" err="1" smtClean="0"/>
              <a:t>nem</a:t>
            </a:r>
            <a:r>
              <a:rPr lang="en-US" sz="1200" dirty="0" smtClean="0"/>
              <a:t> </a:t>
            </a:r>
            <a:r>
              <a:rPr lang="en-US" sz="1200" dirty="0" err="1" smtClean="0"/>
              <a:t>annyira</a:t>
            </a:r>
            <a:r>
              <a:rPr lang="en-US" sz="1200" dirty="0" smtClean="0"/>
              <a:t> </a:t>
            </a:r>
            <a:r>
              <a:rPr lang="en-US" sz="1200" dirty="0" err="1" smtClean="0"/>
              <a:t>törvényekre</a:t>
            </a:r>
            <a:r>
              <a:rPr lang="en-US" sz="1200" dirty="0" smtClean="0"/>
              <a:t> </a:t>
            </a:r>
            <a:r>
              <a:rPr lang="en-US" sz="1200" dirty="0" err="1" smtClean="0"/>
              <a:t>és</a:t>
            </a:r>
            <a:r>
              <a:rPr lang="en-US" sz="1200" dirty="0" smtClean="0"/>
              <a:t> </a:t>
            </a:r>
            <a:r>
              <a:rPr lang="en-US" sz="1200" dirty="0" err="1" smtClean="0"/>
              <a:t>politikai</a:t>
            </a:r>
            <a:r>
              <a:rPr lang="en-US" sz="1200" dirty="0" smtClean="0"/>
              <a:t> </a:t>
            </a:r>
            <a:r>
              <a:rPr lang="en-US" sz="1200" dirty="0" err="1" smtClean="0"/>
              <a:t>programokra</a:t>
            </a:r>
            <a:r>
              <a:rPr lang="en-US" sz="1200" dirty="0" smtClean="0"/>
              <a:t> van </a:t>
            </a:r>
            <a:r>
              <a:rPr lang="en-US" sz="1200" dirty="0" err="1" smtClean="0"/>
              <a:t>szüksége</a:t>
            </a:r>
            <a:r>
              <a:rPr lang="en-US" sz="1200" dirty="0" smtClean="0"/>
              <a:t>, mint </a:t>
            </a:r>
            <a:r>
              <a:rPr lang="en-US" sz="1200" dirty="0" err="1" smtClean="0"/>
              <a:t>inkább</a:t>
            </a:r>
            <a:r>
              <a:rPr lang="en-US" sz="1200" dirty="0" smtClean="0"/>
              <a:t> </a:t>
            </a:r>
            <a:r>
              <a:rPr lang="en-US" sz="1200" dirty="0" err="1" smtClean="0"/>
              <a:t>néhány</a:t>
            </a:r>
            <a:r>
              <a:rPr lang="en-US" sz="1200" dirty="0" smtClean="0"/>
              <a:t> </a:t>
            </a:r>
            <a:r>
              <a:rPr lang="en-US" sz="1200" dirty="0" err="1" smtClean="0"/>
              <a:t>bátor</a:t>
            </a:r>
            <a:r>
              <a:rPr lang="en-US" sz="1200" dirty="0" smtClean="0"/>
              <a:t>, </a:t>
            </a:r>
            <a:r>
              <a:rPr lang="en-US" sz="1200" dirty="0" err="1" smtClean="0"/>
              <a:t>fáradhatatlan</a:t>
            </a:r>
            <a:r>
              <a:rPr lang="en-US" sz="1200" dirty="0" smtClean="0"/>
              <a:t> </a:t>
            </a:r>
            <a:r>
              <a:rPr lang="en-US" sz="1200" dirty="0" err="1" smtClean="0"/>
              <a:t>és</a:t>
            </a:r>
            <a:r>
              <a:rPr lang="en-US" sz="1200" dirty="0" smtClean="0"/>
              <a:t> </a:t>
            </a:r>
            <a:r>
              <a:rPr lang="en-US" sz="1200" dirty="0" err="1" smtClean="0"/>
              <a:t>odaadó</a:t>
            </a:r>
            <a:r>
              <a:rPr lang="en-US" sz="1200" dirty="0" smtClean="0"/>
              <a:t> </a:t>
            </a:r>
            <a:r>
              <a:rPr lang="en-US" sz="1200" dirty="0" err="1" smtClean="0"/>
              <a:t>vezetőre</a:t>
            </a:r>
            <a:r>
              <a:rPr lang="en-US" sz="1200" dirty="0" smtClean="0"/>
              <a:t>, </a:t>
            </a:r>
            <a:r>
              <a:rPr lang="en-US" sz="1200" dirty="0" err="1" smtClean="0"/>
              <a:t>akikben</a:t>
            </a:r>
            <a:r>
              <a:rPr lang="en-US" sz="1200" dirty="0" smtClean="0"/>
              <a:t> a </a:t>
            </a:r>
            <a:r>
              <a:rPr lang="en-US" sz="1200" dirty="0" err="1" smtClean="0"/>
              <a:t>nép</a:t>
            </a:r>
            <a:r>
              <a:rPr lang="en-US" sz="1200" dirty="0" smtClean="0"/>
              <a:t> </a:t>
            </a:r>
            <a:r>
              <a:rPr lang="en-US" sz="1200" dirty="0" err="1" smtClean="0"/>
              <a:t>megbízik</a:t>
            </a:r>
            <a:r>
              <a:rPr lang="en-US" sz="1200" dirty="0" smtClean="0"/>
              <a:t>.</a:t>
            </a:r>
          </a:p>
          <a:p>
            <a:r>
              <a:rPr lang="en-US" sz="1200" dirty="0" smtClean="0"/>
              <a:t>4.A </a:t>
            </a:r>
            <a:r>
              <a:rPr lang="en-US" sz="1200" dirty="0" err="1" smtClean="0"/>
              <a:t>fiataloknak</a:t>
            </a:r>
            <a:r>
              <a:rPr lang="en-US" sz="1200" dirty="0" smtClean="0"/>
              <a:t> </a:t>
            </a:r>
            <a:r>
              <a:rPr lang="en-US" sz="1200" dirty="0" err="1" smtClean="0"/>
              <a:t>szigorú</a:t>
            </a:r>
            <a:r>
              <a:rPr lang="en-US" sz="1200" dirty="0" smtClean="0"/>
              <a:t> </a:t>
            </a:r>
            <a:r>
              <a:rPr lang="en-US" sz="1200" dirty="0" err="1" smtClean="0"/>
              <a:t>szabályokra</a:t>
            </a:r>
            <a:r>
              <a:rPr lang="en-US" sz="1200" dirty="0" smtClean="0"/>
              <a:t> </a:t>
            </a:r>
            <a:r>
              <a:rPr lang="en-US" sz="1200" dirty="0" err="1" smtClean="0"/>
              <a:t>és</a:t>
            </a:r>
            <a:r>
              <a:rPr lang="en-US" sz="1200" dirty="0" smtClean="0"/>
              <a:t> </a:t>
            </a:r>
            <a:r>
              <a:rPr lang="en-US" sz="1200" dirty="0" err="1" smtClean="0"/>
              <a:t>elszántságra</a:t>
            </a:r>
            <a:r>
              <a:rPr lang="en-US" sz="1200" dirty="0" smtClean="0"/>
              <a:t> van </a:t>
            </a:r>
            <a:r>
              <a:rPr lang="en-US" sz="1200" dirty="0" err="1" smtClean="0"/>
              <a:t>szükségük</a:t>
            </a:r>
            <a:r>
              <a:rPr lang="en-US" sz="1200" dirty="0" smtClean="0"/>
              <a:t>, </a:t>
            </a:r>
            <a:r>
              <a:rPr lang="en-US" sz="1200" dirty="0" err="1" smtClean="0"/>
              <a:t>hogy</a:t>
            </a:r>
            <a:r>
              <a:rPr lang="en-US" sz="1200" dirty="0" smtClean="0"/>
              <a:t> </a:t>
            </a:r>
            <a:r>
              <a:rPr lang="en-US" sz="1200" dirty="0" err="1" smtClean="0"/>
              <a:t>küzdjenek</a:t>
            </a:r>
            <a:r>
              <a:rPr lang="en-US" sz="1200" dirty="0" smtClean="0"/>
              <a:t> </a:t>
            </a:r>
            <a:r>
              <a:rPr lang="en-US" sz="1200" dirty="0" err="1" smtClean="0"/>
              <a:t>család</a:t>
            </a:r>
            <a:r>
              <a:rPr lang="en-US" sz="1200" dirty="0" smtClean="0"/>
              <a:t> </a:t>
            </a:r>
            <a:r>
              <a:rPr lang="en-US" sz="1200" dirty="0" err="1" smtClean="0"/>
              <a:t>jukért</a:t>
            </a:r>
            <a:r>
              <a:rPr lang="en-US" sz="1200" dirty="0" smtClean="0"/>
              <a:t> </a:t>
            </a:r>
            <a:r>
              <a:rPr lang="en-US" sz="1200" dirty="0" err="1" smtClean="0"/>
              <a:t>és</a:t>
            </a:r>
            <a:r>
              <a:rPr lang="en-US" sz="1200" dirty="0" smtClean="0"/>
              <a:t> </a:t>
            </a:r>
            <a:r>
              <a:rPr lang="en-US" sz="1200" dirty="0" err="1" smtClean="0"/>
              <a:t>hazájukért</a:t>
            </a:r>
            <a:r>
              <a:rPr lang="en-US" sz="1200" dirty="0" smtClean="0"/>
              <a:t>.</a:t>
            </a:r>
          </a:p>
          <a:p>
            <a:r>
              <a:rPr lang="en-US" sz="1200" dirty="0" smtClean="0"/>
              <a:t>5.A </a:t>
            </a:r>
            <a:r>
              <a:rPr lang="en-US" sz="1200" dirty="0" err="1" smtClean="0"/>
              <a:t>legtöbb</a:t>
            </a:r>
            <a:r>
              <a:rPr lang="en-US" sz="1200" dirty="0" smtClean="0"/>
              <a:t> </a:t>
            </a:r>
            <a:r>
              <a:rPr lang="en-US" sz="1200" dirty="0" err="1" smtClean="0"/>
              <a:t>társadalmi</a:t>
            </a:r>
            <a:r>
              <a:rPr lang="en-US" sz="1200" dirty="0" smtClean="0"/>
              <a:t> </a:t>
            </a:r>
            <a:r>
              <a:rPr lang="en-US" sz="1200" dirty="0" err="1" smtClean="0"/>
              <a:t>problémánk</a:t>
            </a:r>
            <a:r>
              <a:rPr lang="en-US" sz="1200" dirty="0" smtClean="0"/>
              <a:t> </a:t>
            </a:r>
            <a:r>
              <a:rPr lang="en-US" sz="1200" dirty="0" err="1" smtClean="0"/>
              <a:t>megoldódna</a:t>
            </a:r>
            <a:r>
              <a:rPr lang="en-US" sz="1200" dirty="0" smtClean="0"/>
              <a:t>, ha </a:t>
            </a:r>
            <a:r>
              <a:rPr lang="en-US" sz="1200" dirty="0" err="1" smtClean="0"/>
              <a:t>megszabadulnánk</a:t>
            </a:r>
            <a:r>
              <a:rPr lang="en-US" sz="1200" dirty="0" smtClean="0"/>
              <a:t> </a:t>
            </a:r>
            <a:r>
              <a:rPr lang="en-US" sz="1200" dirty="0" err="1" smtClean="0"/>
              <a:t>az</a:t>
            </a:r>
            <a:r>
              <a:rPr lang="en-US" sz="1200" dirty="0" smtClean="0"/>
              <a:t> </a:t>
            </a:r>
            <a:r>
              <a:rPr lang="en-US" sz="1200" dirty="0" err="1" smtClean="0"/>
              <a:t>erkölcstelen</a:t>
            </a:r>
            <a:r>
              <a:rPr lang="en-US" sz="1200" dirty="0" smtClean="0"/>
              <a:t> </a:t>
            </a:r>
            <a:r>
              <a:rPr lang="en-US" sz="1200" dirty="0" err="1" smtClean="0"/>
              <a:t>és</a:t>
            </a:r>
            <a:r>
              <a:rPr lang="en-US" sz="1200" dirty="0" smtClean="0"/>
              <a:t> </a:t>
            </a:r>
            <a:r>
              <a:rPr lang="en-US" sz="1200" dirty="0" err="1" smtClean="0"/>
              <a:t>ferde</a:t>
            </a:r>
            <a:r>
              <a:rPr lang="en-US" sz="1200" dirty="0" smtClean="0"/>
              <a:t> </a:t>
            </a:r>
            <a:r>
              <a:rPr lang="en-US" sz="1200" dirty="0" err="1" smtClean="0"/>
              <a:t>hajlamú</a:t>
            </a:r>
            <a:r>
              <a:rPr lang="en-US" sz="1200" dirty="0" smtClean="0"/>
              <a:t> </a:t>
            </a:r>
            <a:r>
              <a:rPr lang="en-US" sz="1200" dirty="0" err="1" smtClean="0"/>
              <a:t>alakoktól</a:t>
            </a:r>
            <a:r>
              <a:rPr lang="en-US" sz="1200" dirty="0" smtClean="0"/>
              <a:t>.</a:t>
            </a:r>
          </a:p>
          <a:p>
            <a:r>
              <a:rPr lang="en-US" sz="1200" dirty="0" smtClean="0"/>
              <a:t>6.Az </a:t>
            </a:r>
            <a:r>
              <a:rPr lang="en-US" sz="1200" dirty="0" err="1" smtClean="0"/>
              <a:t>emberek</a:t>
            </a:r>
            <a:r>
              <a:rPr lang="en-US" sz="1200" dirty="0" smtClean="0"/>
              <a:t> </a:t>
            </a:r>
            <a:r>
              <a:rPr lang="en-US" sz="1200" dirty="0" err="1" smtClean="0"/>
              <a:t>két</a:t>
            </a:r>
            <a:r>
              <a:rPr lang="en-US" sz="1200" dirty="0" smtClean="0"/>
              <a:t> </a:t>
            </a:r>
            <a:r>
              <a:rPr lang="en-US" sz="1200" dirty="0" err="1" smtClean="0"/>
              <a:t>csoportra</a:t>
            </a:r>
            <a:r>
              <a:rPr lang="en-US" sz="1200" dirty="0" smtClean="0"/>
              <a:t> </a:t>
            </a:r>
            <a:r>
              <a:rPr lang="en-US" sz="1200" dirty="0" err="1" smtClean="0"/>
              <a:t>oszthatóak</a:t>
            </a:r>
            <a:r>
              <a:rPr lang="en-US" sz="1200" dirty="0" smtClean="0"/>
              <a:t>: </a:t>
            </a:r>
            <a:r>
              <a:rPr lang="en-US" sz="1200" dirty="0" err="1" smtClean="0"/>
              <a:t>erősekre</a:t>
            </a:r>
            <a:r>
              <a:rPr lang="en-US" sz="1200" dirty="0" smtClean="0"/>
              <a:t> </a:t>
            </a:r>
            <a:r>
              <a:rPr lang="en-US" sz="1200" dirty="0" err="1" smtClean="0"/>
              <a:t>és</a:t>
            </a:r>
            <a:r>
              <a:rPr lang="en-US" sz="1200" dirty="0" smtClean="0"/>
              <a:t> </a:t>
            </a:r>
            <a:r>
              <a:rPr lang="en-US" sz="1200" dirty="0" err="1" smtClean="0"/>
              <a:t>gyengékre</a:t>
            </a:r>
            <a:r>
              <a:rPr lang="en-US" sz="1200" dirty="0" smtClean="0"/>
              <a:t>.</a:t>
            </a:r>
          </a:p>
          <a:p>
            <a:r>
              <a:rPr lang="en-US" sz="1200" dirty="0" smtClean="0"/>
              <a:t>7.Egyszer </a:t>
            </a:r>
            <a:r>
              <a:rPr lang="en-US" sz="1200" dirty="0" err="1" smtClean="0"/>
              <a:t>biztosan</a:t>
            </a:r>
            <a:r>
              <a:rPr lang="en-US" sz="1200" dirty="0" smtClean="0"/>
              <a:t> </a:t>
            </a:r>
            <a:r>
              <a:rPr lang="en-US" sz="1200" dirty="0" err="1" smtClean="0"/>
              <a:t>kiderül</a:t>
            </a:r>
            <a:r>
              <a:rPr lang="en-US" sz="1200" dirty="0" smtClean="0"/>
              <a:t> </a:t>
            </a:r>
            <a:r>
              <a:rPr lang="en-US" sz="1200" dirty="0" err="1" smtClean="0"/>
              <a:t>majd</a:t>
            </a:r>
            <a:r>
              <a:rPr lang="en-US" sz="1200" dirty="0" smtClean="0"/>
              <a:t>, </a:t>
            </a:r>
            <a:r>
              <a:rPr lang="en-US" sz="1200" dirty="0" err="1" smtClean="0"/>
              <a:t>hogy</a:t>
            </a:r>
            <a:r>
              <a:rPr lang="en-US" sz="1200" dirty="0" smtClean="0"/>
              <a:t> </a:t>
            </a:r>
            <a:r>
              <a:rPr lang="en-US" sz="1200" dirty="0" err="1" smtClean="0"/>
              <a:t>az</a:t>
            </a:r>
            <a:r>
              <a:rPr lang="en-US" sz="1200" dirty="0" smtClean="0"/>
              <a:t> </a:t>
            </a:r>
            <a:r>
              <a:rPr lang="en-US" sz="1200" dirty="0" err="1" smtClean="0"/>
              <a:t>asztrológia</a:t>
            </a:r>
            <a:r>
              <a:rPr lang="en-US" sz="1200" dirty="0" smtClean="0"/>
              <a:t> </a:t>
            </a:r>
            <a:r>
              <a:rPr lang="en-US" sz="1200" dirty="0" err="1" smtClean="0"/>
              <a:t>sok</a:t>
            </a:r>
            <a:r>
              <a:rPr lang="en-US" sz="1200" dirty="0" smtClean="0"/>
              <a:t> </a:t>
            </a:r>
            <a:r>
              <a:rPr lang="en-US" sz="1200" dirty="0" err="1" smtClean="0"/>
              <a:t>mindent</a:t>
            </a:r>
            <a:r>
              <a:rPr lang="en-US" sz="1200" dirty="0" smtClean="0"/>
              <a:t> </a:t>
            </a:r>
            <a:r>
              <a:rPr lang="en-US" sz="1200" dirty="0" err="1" smtClean="0"/>
              <a:t>képes</a:t>
            </a:r>
            <a:r>
              <a:rPr lang="en-US" sz="1200" dirty="0" smtClean="0"/>
              <a:t> </a:t>
            </a:r>
            <a:r>
              <a:rPr lang="en-US" sz="1200" dirty="0" err="1" smtClean="0"/>
              <a:t>megmagyarázni</a:t>
            </a:r>
            <a:r>
              <a:rPr lang="en-US" sz="1200" dirty="0" smtClean="0"/>
              <a:t>.</a:t>
            </a:r>
          </a:p>
          <a:p>
            <a:r>
              <a:rPr lang="en-US" sz="1200" dirty="0" smtClean="0"/>
              <a:t>8.A </a:t>
            </a:r>
            <a:r>
              <a:rPr lang="en-US" sz="1200" dirty="0" err="1" smtClean="0"/>
              <a:t>legtöbb</a:t>
            </a:r>
            <a:r>
              <a:rPr lang="en-US" sz="1200" dirty="0" smtClean="0"/>
              <a:t> ember </a:t>
            </a:r>
            <a:r>
              <a:rPr lang="en-US" sz="1200" dirty="0" err="1" smtClean="0"/>
              <a:t>nincs</a:t>
            </a:r>
            <a:r>
              <a:rPr lang="en-US" sz="1200" dirty="0" smtClean="0"/>
              <a:t> is </a:t>
            </a:r>
            <a:r>
              <a:rPr lang="en-US" sz="1200" dirty="0" err="1" smtClean="0"/>
              <a:t>tudatában</a:t>
            </a:r>
            <a:r>
              <a:rPr lang="en-US" sz="1200" dirty="0" smtClean="0"/>
              <a:t> </a:t>
            </a:r>
            <a:r>
              <a:rPr lang="en-US" sz="1200" dirty="0" err="1" smtClean="0"/>
              <a:t>annak</a:t>
            </a:r>
            <a:r>
              <a:rPr lang="en-US" sz="1200" dirty="0" smtClean="0"/>
              <a:t>, </a:t>
            </a:r>
            <a:r>
              <a:rPr lang="en-US" sz="1200" dirty="0" err="1" smtClean="0"/>
              <a:t>hogy</a:t>
            </a:r>
            <a:r>
              <a:rPr lang="en-US" sz="1200" dirty="0" smtClean="0"/>
              <a:t> </a:t>
            </a:r>
            <a:r>
              <a:rPr lang="en-US" sz="1200" dirty="0" err="1" smtClean="0"/>
              <a:t>életünk</a:t>
            </a:r>
            <a:r>
              <a:rPr lang="en-US" sz="1200" dirty="0" smtClean="0"/>
              <a:t> </a:t>
            </a:r>
            <a:r>
              <a:rPr lang="en-US" sz="1200" dirty="0" err="1" smtClean="0"/>
              <a:t>nagy</a:t>
            </a:r>
            <a:r>
              <a:rPr lang="en-US" sz="1200" dirty="0" smtClean="0"/>
              <a:t> </a:t>
            </a:r>
            <a:r>
              <a:rPr lang="en-US" sz="1200" dirty="0" err="1" smtClean="0"/>
              <a:t>részét</a:t>
            </a:r>
            <a:r>
              <a:rPr lang="en-US" sz="1200" dirty="0" smtClean="0"/>
              <a:t> </a:t>
            </a:r>
            <a:r>
              <a:rPr lang="en-US" sz="1200" dirty="0" err="1" smtClean="0"/>
              <a:t>titkos</a:t>
            </a:r>
            <a:r>
              <a:rPr lang="en-US" sz="1200" dirty="0" smtClean="0"/>
              <a:t> </a:t>
            </a:r>
            <a:r>
              <a:rPr lang="en-US" sz="1200" dirty="0" err="1" smtClean="0"/>
              <a:t>összeesküvések</a:t>
            </a:r>
            <a:r>
              <a:rPr lang="en-US" sz="1200" dirty="0" smtClean="0"/>
              <a:t> </a:t>
            </a:r>
            <a:r>
              <a:rPr lang="en-US" sz="1200" dirty="0" err="1" smtClean="0"/>
              <a:t>befolyásolják</a:t>
            </a:r>
            <a:r>
              <a:rPr lang="en-US" sz="1200" dirty="0" smtClean="0"/>
              <a:t>.</a:t>
            </a:r>
            <a:endParaRPr lang="en-US" sz="1200"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Az</a:t>
            </a:r>
            <a:r>
              <a:rPr lang="en-US" dirty="0" smtClean="0"/>
              <a:t> F-</a:t>
            </a:r>
            <a:r>
              <a:rPr lang="en-US" dirty="0" err="1" smtClean="0"/>
              <a:t>skála</a:t>
            </a:r>
            <a:r>
              <a:rPr lang="en-US" dirty="0" smtClean="0"/>
              <a:t> </a:t>
            </a:r>
            <a:r>
              <a:rPr lang="en-US" dirty="0" err="1" smtClean="0"/>
              <a:t>tartalma</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Konvencionalizmus</a:t>
            </a:r>
            <a:r>
              <a:rPr lang="en-US" dirty="0" smtClean="0"/>
              <a:t> – </a:t>
            </a:r>
            <a:r>
              <a:rPr lang="en-US" dirty="0" err="1" smtClean="0"/>
              <a:t>előítéletek</a:t>
            </a:r>
            <a:r>
              <a:rPr lang="en-US" dirty="0" smtClean="0"/>
              <a:t> </a:t>
            </a:r>
            <a:r>
              <a:rPr lang="en-US" dirty="0" err="1" smtClean="0"/>
              <a:t>konvencionális</a:t>
            </a:r>
            <a:r>
              <a:rPr lang="en-US" dirty="0" smtClean="0"/>
              <a:t> </a:t>
            </a:r>
            <a:r>
              <a:rPr lang="en-US" dirty="0" err="1" smtClean="0"/>
              <a:t>erkölcsi</a:t>
            </a:r>
            <a:r>
              <a:rPr lang="en-US" dirty="0" smtClean="0"/>
              <a:t> </a:t>
            </a:r>
            <a:r>
              <a:rPr lang="en-US" dirty="0" err="1" smtClean="0"/>
              <a:t>kifejezések</a:t>
            </a:r>
            <a:r>
              <a:rPr lang="en-US" dirty="0" smtClean="0"/>
              <a:t> </a:t>
            </a:r>
            <a:r>
              <a:rPr lang="en-US" dirty="0" err="1" smtClean="0"/>
              <a:t>alakjában</a:t>
            </a:r>
            <a:r>
              <a:rPr lang="en-US" dirty="0" smtClean="0"/>
              <a:t>, </a:t>
            </a:r>
            <a:r>
              <a:rPr lang="en-US" dirty="0" err="1" smtClean="0"/>
              <a:t>hagyományos</a:t>
            </a:r>
            <a:r>
              <a:rPr lang="en-US" dirty="0" smtClean="0"/>
              <a:t> </a:t>
            </a:r>
            <a:r>
              <a:rPr lang="en-US" dirty="0" err="1" smtClean="0"/>
              <a:t>középosztályi</a:t>
            </a:r>
            <a:r>
              <a:rPr lang="en-US" dirty="0" smtClean="0"/>
              <a:t> </a:t>
            </a:r>
            <a:r>
              <a:rPr lang="en-US" dirty="0" err="1" smtClean="0"/>
              <a:t>értékrendhez</a:t>
            </a:r>
            <a:r>
              <a:rPr lang="en-US" dirty="0" smtClean="0"/>
              <a:t> </a:t>
            </a:r>
            <a:r>
              <a:rPr lang="en-US" dirty="0" err="1" smtClean="0"/>
              <a:t>való</a:t>
            </a:r>
            <a:r>
              <a:rPr lang="en-US" dirty="0" smtClean="0"/>
              <a:t> </a:t>
            </a:r>
            <a:r>
              <a:rPr lang="en-US" dirty="0" err="1" smtClean="0"/>
              <a:t>szigorú</a:t>
            </a:r>
            <a:r>
              <a:rPr lang="en-US" dirty="0" smtClean="0"/>
              <a:t> </a:t>
            </a:r>
            <a:r>
              <a:rPr lang="en-US" dirty="0" err="1" smtClean="0"/>
              <a:t>ragaszkodás</a:t>
            </a:r>
            <a:r>
              <a:rPr lang="en-US" dirty="0" smtClean="0"/>
              <a:t>, </a:t>
            </a:r>
            <a:r>
              <a:rPr lang="en-US" dirty="0" err="1" smtClean="0"/>
              <a:t>ezek</a:t>
            </a:r>
            <a:r>
              <a:rPr lang="en-US" dirty="0" smtClean="0"/>
              <a:t> </a:t>
            </a:r>
            <a:r>
              <a:rPr lang="en-US" dirty="0" err="1" smtClean="0"/>
              <a:t>túlzott</a:t>
            </a:r>
            <a:r>
              <a:rPr lang="en-US" dirty="0" smtClean="0"/>
              <a:t> </a:t>
            </a:r>
            <a:r>
              <a:rPr lang="en-US" dirty="0" err="1" smtClean="0"/>
              <a:t>hangsúlyozása</a:t>
            </a:r>
            <a:endParaRPr lang="en-US" dirty="0" smtClean="0"/>
          </a:p>
          <a:p>
            <a:r>
              <a:rPr lang="en-US" dirty="0" err="1" smtClean="0"/>
              <a:t>Behódolás</a:t>
            </a:r>
            <a:r>
              <a:rPr lang="en-US" dirty="0" smtClean="0"/>
              <a:t> </a:t>
            </a:r>
            <a:r>
              <a:rPr lang="en-US" dirty="0" err="1" smtClean="0"/>
              <a:t>az</a:t>
            </a:r>
            <a:r>
              <a:rPr lang="en-US" dirty="0" smtClean="0"/>
              <a:t> </a:t>
            </a:r>
            <a:r>
              <a:rPr lang="en-US" dirty="0" err="1" smtClean="0"/>
              <a:t>autoriter</a:t>
            </a:r>
            <a:r>
              <a:rPr lang="en-US" dirty="0" smtClean="0"/>
              <a:t> </a:t>
            </a:r>
            <a:r>
              <a:rPr lang="en-US" dirty="0" err="1" smtClean="0"/>
              <a:t>uralom</a:t>
            </a:r>
            <a:r>
              <a:rPr lang="en-US" dirty="0" smtClean="0"/>
              <a:t> </a:t>
            </a:r>
            <a:r>
              <a:rPr lang="en-US" dirty="0" err="1" smtClean="0"/>
              <a:t>előtt</a:t>
            </a:r>
            <a:r>
              <a:rPr lang="en-US" dirty="0" smtClean="0"/>
              <a:t> – </a:t>
            </a:r>
            <a:r>
              <a:rPr lang="en-US" dirty="0" err="1" smtClean="0"/>
              <a:t>erős</a:t>
            </a:r>
            <a:r>
              <a:rPr lang="en-US" dirty="0" smtClean="0"/>
              <a:t> </a:t>
            </a:r>
            <a:r>
              <a:rPr lang="en-US" dirty="0" err="1" smtClean="0"/>
              <a:t>vezető</a:t>
            </a:r>
            <a:r>
              <a:rPr lang="en-US" dirty="0" smtClean="0"/>
              <a:t> </a:t>
            </a:r>
            <a:r>
              <a:rPr lang="en-US" dirty="0" err="1" smtClean="0"/>
              <a:t>utáni</a:t>
            </a:r>
            <a:r>
              <a:rPr lang="en-US" dirty="0" smtClean="0"/>
              <a:t> </a:t>
            </a:r>
            <a:r>
              <a:rPr lang="en-US" dirty="0" err="1" smtClean="0"/>
              <a:t>óhaj</a:t>
            </a:r>
            <a:r>
              <a:rPr lang="en-US" dirty="0" smtClean="0"/>
              <a:t>, </a:t>
            </a:r>
            <a:r>
              <a:rPr lang="en-US" dirty="0" err="1" smtClean="0"/>
              <a:t>behódolásra</a:t>
            </a:r>
            <a:r>
              <a:rPr lang="en-US" dirty="0" smtClean="0"/>
              <a:t> </a:t>
            </a:r>
            <a:r>
              <a:rPr lang="en-US" dirty="0" err="1" smtClean="0"/>
              <a:t>irányuló</a:t>
            </a:r>
            <a:r>
              <a:rPr lang="en-US" dirty="0" smtClean="0"/>
              <a:t>, </a:t>
            </a:r>
            <a:r>
              <a:rPr lang="en-US" dirty="0" err="1" smtClean="0"/>
              <a:t>túlzott</a:t>
            </a:r>
            <a:r>
              <a:rPr lang="en-US" dirty="0" smtClean="0"/>
              <a:t> </a:t>
            </a:r>
            <a:r>
              <a:rPr lang="en-US" dirty="0" err="1" smtClean="0"/>
              <a:t>mértékű</a:t>
            </a:r>
            <a:r>
              <a:rPr lang="en-US" dirty="0" smtClean="0"/>
              <a:t> </a:t>
            </a:r>
            <a:r>
              <a:rPr lang="en-US" dirty="0" err="1" smtClean="0"/>
              <a:t>érzelmi</a:t>
            </a:r>
            <a:r>
              <a:rPr lang="en-US" dirty="0" smtClean="0"/>
              <a:t> </a:t>
            </a:r>
            <a:r>
              <a:rPr lang="en-US" dirty="0" err="1" smtClean="0"/>
              <a:t>szükséglet</a:t>
            </a:r>
            <a:endParaRPr lang="en-US" dirty="0" smtClean="0"/>
          </a:p>
          <a:p>
            <a:r>
              <a:rPr lang="en-US" dirty="0" err="1" smtClean="0"/>
              <a:t>Autoriter</a:t>
            </a:r>
            <a:r>
              <a:rPr lang="en-US" dirty="0" smtClean="0"/>
              <a:t> </a:t>
            </a:r>
            <a:r>
              <a:rPr lang="en-US" dirty="0" err="1" smtClean="0"/>
              <a:t>agresszivitás</a:t>
            </a:r>
            <a:r>
              <a:rPr lang="en-US" dirty="0" smtClean="0"/>
              <a:t> – </a:t>
            </a:r>
            <a:r>
              <a:rPr lang="en-US" dirty="0" err="1" smtClean="0"/>
              <a:t>elfojott</a:t>
            </a:r>
            <a:r>
              <a:rPr lang="en-US" dirty="0" smtClean="0"/>
              <a:t> </a:t>
            </a:r>
            <a:r>
              <a:rPr lang="en-US" dirty="0" err="1" smtClean="0"/>
              <a:t>ellenséges</a:t>
            </a:r>
            <a:r>
              <a:rPr lang="en-US" dirty="0" smtClean="0"/>
              <a:t> </a:t>
            </a:r>
            <a:r>
              <a:rPr lang="en-US" dirty="0" err="1" smtClean="0"/>
              <a:t>érzületet</a:t>
            </a:r>
            <a:r>
              <a:rPr lang="en-US" dirty="0" smtClean="0"/>
              <a:t> a </a:t>
            </a:r>
            <a:r>
              <a:rPr lang="en-US" dirty="0" err="1" smtClean="0"/>
              <a:t>csoporton</a:t>
            </a:r>
            <a:r>
              <a:rPr lang="en-US" dirty="0" smtClean="0"/>
              <a:t> </a:t>
            </a:r>
            <a:r>
              <a:rPr lang="en-US" dirty="0" err="1" smtClean="0"/>
              <a:t>kívüli</a:t>
            </a:r>
            <a:r>
              <a:rPr lang="en-US" dirty="0" smtClean="0"/>
              <a:t> </a:t>
            </a:r>
            <a:r>
              <a:rPr lang="en-US" dirty="0" err="1" smtClean="0"/>
              <a:t>tekintélyszemélyekre</a:t>
            </a:r>
            <a:r>
              <a:rPr lang="en-US" dirty="0" smtClean="0"/>
              <a:t> </a:t>
            </a:r>
            <a:r>
              <a:rPr lang="en-US" dirty="0" err="1" smtClean="0"/>
              <a:t>viszi</a:t>
            </a:r>
            <a:r>
              <a:rPr lang="en-US" dirty="0" smtClean="0"/>
              <a:t> </a:t>
            </a:r>
            <a:r>
              <a:rPr lang="en-US" dirty="0" err="1" smtClean="0"/>
              <a:t>át</a:t>
            </a:r>
            <a:r>
              <a:rPr lang="en-US" dirty="0" smtClean="0"/>
              <a:t>, </a:t>
            </a:r>
            <a:r>
              <a:rPr lang="en-US" dirty="0" err="1" smtClean="0"/>
              <a:t>amiért</a:t>
            </a:r>
            <a:r>
              <a:rPr lang="en-US" dirty="0" smtClean="0"/>
              <a:t> </a:t>
            </a:r>
            <a:r>
              <a:rPr lang="en-US" dirty="0" err="1" smtClean="0"/>
              <a:t>hajlandóak</a:t>
            </a:r>
            <a:r>
              <a:rPr lang="en-US" dirty="0" smtClean="0"/>
              <a:t> </a:t>
            </a:r>
            <a:r>
              <a:rPr lang="en-US" dirty="0" err="1" smtClean="0"/>
              <a:t>másokat</a:t>
            </a:r>
            <a:r>
              <a:rPr lang="en-US" dirty="0" smtClean="0"/>
              <a:t> </a:t>
            </a:r>
            <a:r>
              <a:rPr lang="en-US" dirty="0" err="1" smtClean="0"/>
              <a:t>megbüntetni</a:t>
            </a:r>
            <a:r>
              <a:rPr lang="en-US" dirty="0" smtClean="0"/>
              <a:t>, </a:t>
            </a:r>
            <a:r>
              <a:rPr lang="en-US" dirty="0" err="1" smtClean="0"/>
              <a:t>ugyanazok</a:t>
            </a:r>
            <a:r>
              <a:rPr lang="en-US" dirty="0" smtClean="0"/>
              <a:t>, </a:t>
            </a:r>
            <a:r>
              <a:rPr lang="en-US" dirty="0" err="1" smtClean="0"/>
              <a:t>amikért</a:t>
            </a:r>
            <a:r>
              <a:rPr lang="en-US" dirty="0" smtClean="0"/>
              <a:t> </a:t>
            </a:r>
            <a:r>
              <a:rPr lang="en-US" dirty="0" err="1" smtClean="0"/>
              <a:t>korábban</a:t>
            </a:r>
            <a:r>
              <a:rPr lang="en-US" dirty="0" smtClean="0"/>
              <a:t> </a:t>
            </a:r>
            <a:r>
              <a:rPr lang="en-US" dirty="0" err="1" smtClean="0"/>
              <a:t>őket</a:t>
            </a:r>
            <a:r>
              <a:rPr lang="en-US" dirty="0" smtClean="0"/>
              <a:t> </a:t>
            </a:r>
            <a:r>
              <a:rPr lang="en-US" dirty="0" err="1" smtClean="0"/>
              <a:t>büntették</a:t>
            </a:r>
            <a:r>
              <a:rPr lang="en-US" dirty="0" smtClean="0"/>
              <a:t> meg</a:t>
            </a:r>
          </a:p>
          <a:p>
            <a:r>
              <a:rPr lang="en-US" dirty="0" smtClean="0"/>
              <a:t>Anti-</a:t>
            </a:r>
            <a:r>
              <a:rPr lang="en-US" dirty="0" err="1" smtClean="0"/>
              <a:t>intracepció</a:t>
            </a:r>
            <a:r>
              <a:rPr lang="en-US" dirty="0" smtClean="0"/>
              <a:t> – </a:t>
            </a:r>
            <a:r>
              <a:rPr lang="en-US" dirty="0" err="1" smtClean="0"/>
              <a:t>fél</a:t>
            </a:r>
            <a:r>
              <a:rPr lang="en-US" dirty="0" smtClean="0"/>
              <a:t> </a:t>
            </a:r>
            <a:r>
              <a:rPr lang="en-US" dirty="0" err="1" smtClean="0"/>
              <a:t>érzéseinek</a:t>
            </a:r>
            <a:r>
              <a:rPr lang="en-US" dirty="0" smtClean="0"/>
              <a:t> </a:t>
            </a:r>
            <a:r>
              <a:rPr lang="en-US" dirty="0" err="1" smtClean="0"/>
              <a:t>és</a:t>
            </a:r>
            <a:r>
              <a:rPr lang="en-US" dirty="0" smtClean="0"/>
              <a:t> </a:t>
            </a:r>
            <a:r>
              <a:rPr lang="en-US" dirty="0" err="1" smtClean="0"/>
              <a:t>gondolatainak</a:t>
            </a:r>
            <a:r>
              <a:rPr lang="en-US" dirty="0" smtClean="0"/>
              <a:t> </a:t>
            </a:r>
            <a:r>
              <a:rPr lang="en-US" dirty="0" err="1" smtClean="0"/>
              <a:t>kifejezésétől</a:t>
            </a:r>
            <a:r>
              <a:rPr lang="en-US" dirty="0" smtClean="0"/>
              <a:t>, </a:t>
            </a:r>
            <a:r>
              <a:rPr lang="en-US" dirty="0" err="1" smtClean="0"/>
              <a:t>mert</a:t>
            </a:r>
            <a:r>
              <a:rPr lang="en-US" dirty="0" smtClean="0"/>
              <a:t> </a:t>
            </a:r>
            <a:r>
              <a:rPr lang="en-US" dirty="0" err="1" smtClean="0"/>
              <a:t>azok</a:t>
            </a:r>
            <a:r>
              <a:rPr lang="en-US" dirty="0" smtClean="0"/>
              <a:t> </a:t>
            </a:r>
            <a:r>
              <a:rPr lang="en-US" dirty="0" err="1" smtClean="0"/>
              <a:t>elragadhatják</a:t>
            </a:r>
            <a:r>
              <a:rPr lang="en-US" dirty="0" smtClean="0"/>
              <a:t>, </a:t>
            </a:r>
            <a:r>
              <a:rPr lang="en-US" dirty="0" err="1" smtClean="0"/>
              <a:t>érzelmekkl</a:t>
            </a:r>
            <a:r>
              <a:rPr lang="en-US" dirty="0" smtClean="0"/>
              <a:t>, </a:t>
            </a:r>
            <a:r>
              <a:rPr lang="en-US" dirty="0" err="1" smtClean="0"/>
              <a:t>fantáziákkal</a:t>
            </a:r>
            <a:r>
              <a:rPr lang="en-US" dirty="0" smtClean="0"/>
              <a:t>, </a:t>
            </a:r>
            <a:r>
              <a:rPr lang="en-US" dirty="0" err="1" smtClean="0"/>
              <a:t>spekulációkkal</a:t>
            </a:r>
            <a:r>
              <a:rPr lang="en-US" dirty="0" smtClean="0"/>
              <a:t> </a:t>
            </a:r>
            <a:r>
              <a:rPr lang="en-US" dirty="0" err="1" smtClean="0"/>
              <a:t>szembeni</a:t>
            </a:r>
            <a:r>
              <a:rPr lang="en-US" dirty="0" smtClean="0"/>
              <a:t> </a:t>
            </a:r>
            <a:r>
              <a:rPr lang="en-US" dirty="0" err="1" smtClean="0"/>
              <a:t>türelmetlenség</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Az</a:t>
            </a:r>
            <a:r>
              <a:rPr lang="en-US" dirty="0" smtClean="0"/>
              <a:t> F-</a:t>
            </a:r>
            <a:r>
              <a:rPr lang="en-US" dirty="0" err="1" smtClean="0"/>
              <a:t>skála</a:t>
            </a:r>
            <a:r>
              <a:rPr lang="en-US" dirty="0" smtClean="0"/>
              <a:t> </a:t>
            </a:r>
            <a:r>
              <a:rPr lang="en-US" dirty="0" err="1" smtClean="0"/>
              <a:t>tartalma</a:t>
            </a:r>
            <a:endParaRPr lang="en-US" dirty="0"/>
          </a:p>
        </p:txBody>
      </p:sp>
      <p:sp>
        <p:nvSpPr>
          <p:cNvPr id="3" name="Content Placeholder 2"/>
          <p:cNvSpPr>
            <a:spLocks noGrp="1"/>
          </p:cNvSpPr>
          <p:nvPr>
            <p:ph idx="1"/>
          </p:nvPr>
        </p:nvSpPr>
        <p:spPr/>
        <p:txBody>
          <a:bodyPr>
            <a:normAutofit fontScale="92500"/>
          </a:bodyPr>
          <a:lstStyle/>
          <a:p>
            <a:r>
              <a:rPr lang="en-US" dirty="0" err="1" smtClean="0"/>
              <a:t>Babona</a:t>
            </a:r>
            <a:r>
              <a:rPr lang="en-US" dirty="0" smtClean="0"/>
              <a:t> </a:t>
            </a:r>
            <a:r>
              <a:rPr lang="en-US" dirty="0" err="1" smtClean="0"/>
              <a:t>és</a:t>
            </a:r>
            <a:r>
              <a:rPr lang="en-US" dirty="0" smtClean="0"/>
              <a:t> </a:t>
            </a:r>
            <a:r>
              <a:rPr lang="en-US" dirty="0" err="1" smtClean="0"/>
              <a:t>sztereotípia</a:t>
            </a:r>
            <a:r>
              <a:rPr lang="en-US" dirty="0" smtClean="0"/>
              <a:t> – </a:t>
            </a:r>
            <a:r>
              <a:rPr lang="en-US" dirty="0" err="1" smtClean="0"/>
              <a:t>saját</a:t>
            </a:r>
            <a:r>
              <a:rPr lang="en-US" dirty="0" smtClean="0"/>
              <a:t> </a:t>
            </a:r>
            <a:r>
              <a:rPr lang="en-US" dirty="0" err="1" smtClean="0"/>
              <a:t>feleősségét</a:t>
            </a:r>
            <a:r>
              <a:rPr lang="en-US" dirty="0" smtClean="0"/>
              <a:t> a </a:t>
            </a:r>
            <a:r>
              <a:rPr lang="en-US" dirty="0" err="1" smtClean="0"/>
              <a:t>hatókörén</a:t>
            </a:r>
            <a:r>
              <a:rPr lang="en-US" dirty="0" smtClean="0"/>
              <a:t> </a:t>
            </a:r>
            <a:r>
              <a:rPr lang="en-US" dirty="0" err="1" smtClean="0"/>
              <a:t>kívül</a:t>
            </a:r>
            <a:r>
              <a:rPr lang="en-US" dirty="0" smtClean="0"/>
              <a:t> </a:t>
            </a:r>
            <a:r>
              <a:rPr lang="en-US" dirty="0" err="1" smtClean="0"/>
              <a:t>állókra</a:t>
            </a:r>
            <a:r>
              <a:rPr lang="en-US" dirty="0" smtClean="0"/>
              <a:t> </a:t>
            </a:r>
            <a:r>
              <a:rPr lang="en-US" dirty="0" err="1" smtClean="0"/>
              <a:t>viszi</a:t>
            </a:r>
            <a:r>
              <a:rPr lang="en-US" dirty="0" smtClean="0"/>
              <a:t> </a:t>
            </a:r>
            <a:r>
              <a:rPr lang="en-US" dirty="0" err="1" smtClean="0"/>
              <a:t>át</a:t>
            </a:r>
            <a:r>
              <a:rPr lang="en-US" dirty="0" smtClean="0"/>
              <a:t>, </a:t>
            </a:r>
            <a:r>
              <a:rPr lang="en-US" dirty="0" err="1" smtClean="0"/>
              <a:t>fekete-fehér</a:t>
            </a:r>
            <a:r>
              <a:rPr lang="en-US" dirty="0" smtClean="0"/>
              <a:t> </a:t>
            </a:r>
            <a:r>
              <a:rPr lang="en-US" dirty="0" err="1" smtClean="0"/>
              <a:t>fogalmakban</a:t>
            </a:r>
            <a:r>
              <a:rPr lang="en-US" dirty="0" smtClean="0"/>
              <a:t> </a:t>
            </a:r>
            <a:r>
              <a:rPr lang="en-US" dirty="0" err="1" smtClean="0"/>
              <a:t>való</a:t>
            </a:r>
            <a:r>
              <a:rPr lang="en-US" dirty="0" smtClean="0"/>
              <a:t> </a:t>
            </a:r>
            <a:r>
              <a:rPr lang="en-US" dirty="0" err="1" smtClean="0"/>
              <a:t>gondolkodás</a:t>
            </a:r>
            <a:endParaRPr lang="en-US" dirty="0" smtClean="0"/>
          </a:p>
          <a:p>
            <a:r>
              <a:rPr lang="en-US" dirty="0" err="1" smtClean="0"/>
              <a:t>Hatalom</a:t>
            </a:r>
            <a:r>
              <a:rPr lang="en-US" dirty="0" smtClean="0"/>
              <a:t> </a:t>
            </a:r>
            <a:r>
              <a:rPr lang="en-US" dirty="0" err="1" smtClean="0"/>
              <a:t>és</a:t>
            </a:r>
            <a:r>
              <a:rPr lang="en-US" dirty="0" smtClean="0"/>
              <a:t> </a:t>
            </a:r>
            <a:r>
              <a:rPr lang="en-US" dirty="0" err="1" smtClean="0"/>
              <a:t>keménység</a:t>
            </a:r>
            <a:r>
              <a:rPr lang="en-US" dirty="0" smtClean="0"/>
              <a:t> – </a:t>
            </a:r>
            <a:r>
              <a:rPr lang="en-US" dirty="0" err="1" smtClean="0"/>
              <a:t>kompenzáció</a:t>
            </a:r>
            <a:r>
              <a:rPr lang="en-US" dirty="0" smtClean="0"/>
              <a:t>, </a:t>
            </a:r>
            <a:r>
              <a:rPr lang="en-US" dirty="0" err="1" smtClean="0"/>
              <a:t>gyöngeségtől</a:t>
            </a:r>
            <a:r>
              <a:rPr lang="en-US" dirty="0" smtClean="0"/>
              <a:t> </a:t>
            </a:r>
            <a:r>
              <a:rPr lang="en-US" dirty="0" err="1" smtClean="0"/>
              <a:t>való</a:t>
            </a:r>
            <a:r>
              <a:rPr lang="en-US" dirty="0" smtClean="0"/>
              <a:t> </a:t>
            </a:r>
            <a:r>
              <a:rPr lang="en-US" dirty="0" err="1" smtClean="0"/>
              <a:t>félelem</a:t>
            </a:r>
            <a:endParaRPr lang="en-US" dirty="0" smtClean="0"/>
          </a:p>
          <a:p>
            <a:r>
              <a:rPr lang="en-US" dirty="0" err="1" smtClean="0"/>
              <a:t>Rombolási</a:t>
            </a:r>
            <a:r>
              <a:rPr lang="en-US" dirty="0" smtClean="0"/>
              <a:t> </a:t>
            </a:r>
            <a:r>
              <a:rPr lang="en-US" dirty="0" err="1" smtClean="0"/>
              <a:t>ösztön</a:t>
            </a:r>
            <a:r>
              <a:rPr lang="en-US" dirty="0" smtClean="0"/>
              <a:t> </a:t>
            </a:r>
            <a:r>
              <a:rPr lang="en-US" dirty="0" err="1" smtClean="0"/>
              <a:t>és</a:t>
            </a:r>
            <a:r>
              <a:rPr lang="en-US" dirty="0" smtClean="0"/>
              <a:t> </a:t>
            </a:r>
            <a:r>
              <a:rPr lang="en-US" dirty="0" err="1" smtClean="0"/>
              <a:t>cinizmus</a:t>
            </a:r>
            <a:r>
              <a:rPr lang="en-US" dirty="0" smtClean="0"/>
              <a:t> – </a:t>
            </a:r>
            <a:r>
              <a:rPr lang="en-US" dirty="0" err="1" smtClean="0"/>
              <a:t>racionalizált</a:t>
            </a:r>
            <a:r>
              <a:rPr lang="en-US" dirty="0" smtClean="0"/>
              <a:t> </a:t>
            </a:r>
            <a:r>
              <a:rPr lang="en-US" dirty="0" err="1" smtClean="0"/>
              <a:t>agresszió</a:t>
            </a:r>
            <a:endParaRPr lang="en-US" dirty="0" smtClean="0"/>
          </a:p>
          <a:p>
            <a:r>
              <a:rPr lang="en-US" dirty="0" err="1" smtClean="0"/>
              <a:t>Projektivitás</a:t>
            </a:r>
            <a:r>
              <a:rPr lang="en-US" dirty="0" smtClean="0"/>
              <a:t> – </a:t>
            </a:r>
            <a:r>
              <a:rPr lang="en-US" dirty="0" err="1" smtClean="0"/>
              <a:t>projekció</a:t>
            </a:r>
            <a:r>
              <a:rPr lang="en-US" dirty="0" smtClean="0"/>
              <a:t> </a:t>
            </a:r>
            <a:r>
              <a:rPr lang="en-US" dirty="0" err="1" smtClean="0"/>
              <a:t>könnyűsége</a:t>
            </a:r>
            <a:endParaRPr lang="en-US" dirty="0" smtClean="0"/>
          </a:p>
          <a:p>
            <a:r>
              <a:rPr lang="en-US" dirty="0" err="1" smtClean="0"/>
              <a:t>Nemiség</a:t>
            </a:r>
            <a:r>
              <a:rPr lang="en-US" dirty="0" smtClean="0"/>
              <a:t> – </a:t>
            </a:r>
            <a:r>
              <a:rPr lang="en-US" dirty="0" err="1" smtClean="0"/>
              <a:t>gátlások</a:t>
            </a:r>
            <a:r>
              <a:rPr lang="en-US" dirty="0" smtClean="0"/>
              <a:t> </a:t>
            </a:r>
            <a:r>
              <a:rPr lang="en-US" dirty="0" err="1" smtClean="0"/>
              <a:t>és</a:t>
            </a:r>
            <a:r>
              <a:rPr lang="en-US" dirty="0" smtClean="0"/>
              <a:t> </a:t>
            </a:r>
            <a:r>
              <a:rPr lang="en-US" dirty="0" err="1" smtClean="0"/>
              <a:t>morális</a:t>
            </a:r>
            <a:r>
              <a:rPr lang="en-US" dirty="0" smtClean="0"/>
              <a:t> </a:t>
            </a:r>
            <a:r>
              <a:rPr lang="en-US" dirty="0" err="1" smtClean="0"/>
              <a:t>felháborodás</a:t>
            </a:r>
            <a:r>
              <a:rPr lang="en-US" dirty="0" smtClean="0"/>
              <a:t>, </a:t>
            </a:r>
            <a:r>
              <a:rPr lang="en-US" dirty="0" err="1" smtClean="0"/>
              <a:t>én-idegen</a:t>
            </a:r>
            <a:r>
              <a:rPr lang="en-US" dirty="0" smtClean="0"/>
              <a:t> </a:t>
            </a:r>
            <a:r>
              <a:rPr lang="en-US" dirty="0" err="1" smtClean="0"/>
              <a:t>szexualitás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Családi</a:t>
            </a:r>
            <a:r>
              <a:rPr lang="en-US" dirty="0" smtClean="0"/>
              <a:t> </a:t>
            </a:r>
            <a:r>
              <a:rPr lang="en-US" dirty="0" err="1" smtClean="0"/>
              <a:t>háttér</a:t>
            </a:r>
            <a:r>
              <a:rPr lang="en-US" dirty="0" smtClean="0"/>
              <a:t> </a:t>
            </a:r>
            <a:r>
              <a:rPr lang="en-US" dirty="0" err="1" smtClean="0"/>
              <a:t>és</a:t>
            </a:r>
            <a:r>
              <a:rPr lang="en-US" dirty="0" smtClean="0"/>
              <a:t> </a:t>
            </a:r>
            <a:r>
              <a:rPr lang="en-US" dirty="0" err="1" smtClean="0"/>
              <a:t>személyiségfejlődés</a:t>
            </a:r>
            <a:endParaRPr lang="en-US" dirty="0"/>
          </a:p>
        </p:txBody>
      </p:sp>
      <p:sp>
        <p:nvSpPr>
          <p:cNvPr id="3" name="Content Placeholder 2"/>
          <p:cNvSpPr>
            <a:spLocks noGrp="1"/>
          </p:cNvSpPr>
          <p:nvPr>
            <p:ph idx="1"/>
          </p:nvPr>
        </p:nvSpPr>
        <p:spPr/>
        <p:txBody>
          <a:bodyPr/>
          <a:lstStyle/>
          <a:p>
            <a:r>
              <a:rPr lang="en-US" dirty="0" err="1" smtClean="0"/>
              <a:t>Szigorú</a:t>
            </a:r>
            <a:r>
              <a:rPr lang="en-US" dirty="0" smtClean="0"/>
              <a:t>, </a:t>
            </a:r>
            <a:r>
              <a:rPr lang="en-US" dirty="0" err="1" smtClean="0"/>
              <a:t>fenyegető</a:t>
            </a:r>
            <a:r>
              <a:rPr lang="en-US" dirty="0" smtClean="0"/>
              <a:t> </a:t>
            </a:r>
            <a:r>
              <a:rPr lang="en-US" dirty="0" err="1" smtClean="0"/>
              <a:t>típusú</a:t>
            </a:r>
            <a:r>
              <a:rPr lang="en-US" dirty="0" smtClean="0"/>
              <a:t> </a:t>
            </a:r>
            <a:r>
              <a:rPr lang="en-US" dirty="0" err="1" smtClean="0"/>
              <a:t>otthoni</a:t>
            </a:r>
            <a:r>
              <a:rPr lang="en-US" dirty="0" smtClean="0"/>
              <a:t> </a:t>
            </a:r>
            <a:r>
              <a:rPr lang="en-US" dirty="0" err="1" smtClean="0"/>
              <a:t>fegyelem</a:t>
            </a:r>
            <a:endParaRPr lang="en-US" dirty="0" smtClean="0"/>
          </a:p>
          <a:p>
            <a:r>
              <a:rPr lang="en-US" dirty="0" err="1" smtClean="0"/>
              <a:t>Domináns</a:t>
            </a:r>
            <a:r>
              <a:rPr lang="en-US" dirty="0" smtClean="0"/>
              <a:t> </a:t>
            </a:r>
            <a:r>
              <a:rPr lang="en-US" dirty="0" err="1" smtClean="0"/>
              <a:t>és</a:t>
            </a:r>
            <a:r>
              <a:rPr lang="en-US" dirty="0" smtClean="0"/>
              <a:t> </a:t>
            </a:r>
            <a:r>
              <a:rPr lang="en-US" dirty="0" err="1" smtClean="0"/>
              <a:t>alárendelődő</a:t>
            </a:r>
            <a:r>
              <a:rPr lang="en-US" dirty="0" smtClean="0"/>
              <a:t> </a:t>
            </a:r>
            <a:r>
              <a:rPr lang="en-US" dirty="0" err="1" smtClean="0"/>
              <a:t>szerepek</a:t>
            </a:r>
            <a:endParaRPr lang="en-US" dirty="0" smtClean="0"/>
          </a:p>
          <a:p>
            <a:r>
              <a:rPr lang="en-US" dirty="0" err="1" smtClean="0"/>
              <a:t>Státusszorongás</a:t>
            </a:r>
            <a:endParaRPr lang="en-US" dirty="0" smtClean="0"/>
          </a:p>
          <a:p>
            <a:r>
              <a:rPr lang="en-US" dirty="0" err="1" smtClean="0"/>
              <a:t>Intoleránsak</a:t>
            </a:r>
            <a:r>
              <a:rPr lang="en-US" dirty="0" smtClean="0"/>
              <a:t> </a:t>
            </a:r>
            <a:r>
              <a:rPr lang="en-US" dirty="0" err="1" smtClean="0"/>
              <a:t>az</a:t>
            </a:r>
            <a:r>
              <a:rPr lang="en-US" dirty="0" smtClean="0"/>
              <a:t> </a:t>
            </a:r>
            <a:r>
              <a:rPr lang="en-US" dirty="0" err="1" smtClean="0"/>
              <a:t>ösztönkésztetések</a:t>
            </a:r>
            <a:r>
              <a:rPr lang="en-US" dirty="0" smtClean="0"/>
              <a:t> </a:t>
            </a:r>
            <a:r>
              <a:rPr lang="en-US" dirty="0" err="1" smtClean="0"/>
              <a:t>megnyilvánulásaival</a:t>
            </a:r>
            <a:r>
              <a:rPr lang="en-US" dirty="0" smtClean="0"/>
              <a:t> </a:t>
            </a:r>
            <a:r>
              <a:rPr lang="en-US" dirty="0" err="1" smtClean="0"/>
              <a:t>szemben</a:t>
            </a:r>
            <a:endParaRPr lang="en-US" dirty="0" smtClean="0"/>
          </a:p>
          <a:p>
            <a:r>
              <a:rPr lang="en-US" dirty="0" err="1" smtClean="0"/>
              <a:t>Önbizalom</a:t>
            </a:r>
            <a:r>
              <a:rPr lang="en-US" dirty="0" smtClean="0"/>
              <a:t> </a:t>
            </a:r>
            <a:r>
              <a:rPr lang="en-US" dirty="0" err="1" smtClean="0"/>
              <a:t>nem</a:t>
            </a:r>
            <a:r>
              <a:rPr lang="en-US" dirty="0" smtClean="0"/>
              <a:t> </a:t>
            </a:r>
            <a:r>
              <a:rPr lang="en-US" dirty="0" err="1" smtClean="0"/>
              <a:t>fejlődik</a:t>
            </a:r>
            <a:r>
              <a:rPr lang="en-US" dirty="0" smtClean="0"/>
              <a:t>, </a:t>
            </a:r>
            <a:r>
              <a:rPr lang="en-US" dirty="0" err="1" smtClean="0"/>
              <a:t>szülőktől</a:t>
            </a:r>
            <a:r>
              <a:rPr lang="en-US" dirty="0" smtClean="0"/>
              <a:t> </a:t>
            </a:r>
            <a:r>
              <a:rPr lang="en-US" dirty="0" err="1" smtClean="0"/>
              <a:t>való</a:t>
            </a:r>
            <a:r>
              <a:rPr lang="en-US" dirty="0" smtClean="0"/>
              <a:t> </a:t>
            </a:r>
            <a:r>
              <a:rPr lang="en-US" dirty="0" err="1" smtClean="0"/>
              <a:t>függés</a:t>
            </a:r>
            <a:r>
              <a:rPr lang="en-US" dirty="0" smtClean="0"/>
              <a:t> </a:t>
            </a:r>
            <a:r>
              <a:rPr lang="en-US" dirty="0" err="1" smtClean="0"/>
              <a:t>erősödik</a:t>
            </a:r>
            <a:endParaRPr lang="en-US" dirty="0" smtClean="0"/>
          </a:p>
          <a:p>
            <a:r>
              <a:rPr lang="en-US" dirty="0" err="1" smtClean="0"/>
              <a:t>Eredmény</a:t>
            </a:r>
            <a:r>
              <a:rPr lang="en-US" dirty="0" smtClean="0"/>
              <a:t>: </a:t>
            </a:r>
            <a:r>
              <a:rPr lang="en-US" dirty="0" err="1" smtClean="0"/>
              <a:t>önmegtagadó</a:t>
            </a:r>
            <a:r>
              <a:rPr lang="en-US" dirty="0" smtClean="0"/>
              <a:t> </a:t>
            </a:r>
            <a:r>
              <a:rPr lang="en-US" dirty="0" err="1" smtClean="0"/>
              <a:t>behódolás</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Személyiség</a:t>
            </a:r>
            <a:endParaRPr lang="en-US" dirty="0"/>
          </a:p>
        </p:txBody>
      </p:sp>
      <p:sp>
        <p:nvSpPr>
          <p:cNvPr id="3" name="Content Placeholder 2"/>
          <p:cNvSpPr>
            <a:spLocks noGrp="1"/>
          </p:cNvSpPr>
          <p:nvPr>
            <p:ph idx="1"/>
          </p:nvPr>
        </p:nvSpPr>
        <p:spPr/>
        <p:txBody>
          <a:bodyPr/>
          <a:lstStyle/>
          <a:p>
            <a:r>
              <a:rPr lang="en-US" dirty="0" err="1" smtClean="0"/>
              <a:t>Elfojtásra</a:t>
            </a:r>
            <a:r>
              <a:rPr lang="en-US" dirty="0" smtClean="0"/>
              <a:t> </a:t>
            </a:r>
            <a:r>
              <a:rPr lang="en-US" dirty="0" err="1" smtClean="0"/>
              <a:t>hajlamosak</a:t>
            </a:r>
            <a:endParaRPr lang="en-US" dirty="0" smtClean="0"/>
          </a:p>
          <a:p>
            <a:r>
              <a:rPr lang="en-US" dirty="0" err="1" smtClean="0"/>
              <a:t>Externalizáció</a:t>
            </a:r>
            <a:endParaRPr lang="en-US" dirty="0" smtClean="0"/>
          </a:p>
          <a:p>
            <a:r>
              <a:rPr lang="en-US" dirty="0" err="1" smtClean="0"/>
              <a:t>Erős</a:t>
            </a:r>
            <a:r>
              <a:rPr lang="en-US" dirty="0" smtClean="0"/>
              <a:t> </a:t>
            </a:r>
            <a:r>
              <a:rPr lang="en-US" dirty="0" err="1" smtClean="0"/>
              <a:t>konformizmus</a:t>
            </a:r>
            <a:r>
              <a:rPr lang="en-US" dirty="0" smtClean="0"/>
              <a:t> </a:t>
            </a:r>
            <a:r>
              <a:rPr lang="en-US" dirty="0" err="1" smtClean="0"/>
              <a:t>és</a:t>
            </a:r>
            <a:r>
              <a:rPr lang="en-US" dirty="0" smtClean="0"/>
              <a:t> </a:t>
            </a:r>
            <a:r>
              <a:rPr lang="en-US" dirty="0" err="1" smtClean="0"/>
              <a:t>konvencionalizmus</a:t>
            </a:r>
            <a:endParaRPr lang="en-US" dirty="0" smtClean="0"/>
          </a:p>
          <a:p>
            <a:r>
              <a:rPr lang="en-US" dirty="0" err="1" smtClean="0"/>
              <a:t>Tisztelik</a:t>
            </a:r>
            <a:r>
              <a:rPr lang="en-US" dirty="0" smtClean="0"/>
              <a:t> a </a:t>
            </a:r>
            <a:r>
              <a:rPr lang="en-US" dirty="0" err="1" smtClean="0"/>
              <a:t>hatalmat</a:t>
            </a:r>
            <a:r>
              <a:rPr lang="en-US" dirty="0" smtClean="0"/>
              <a:t> </a:t>
            </a:r>
            <a:r>
              <a:rPr lang="en-US" dirty="0" err="1" smtClean="0"/>
              <a:t>és</a:t>
            </a:r>
            <a:r>
              <a:rPr lang="en-US" dirty="0" smtClean="0"/>
              <a:t> a </a:t>
            </a:r>
            <a:r>
              <a:rPr lang="en-US" dirty="0" err="1" smtClean="0"/>
              <a:t>státust</a:t>
            </a:r>
            <a:endParaRPr lang="en-US" dirty="0" smtClean="0"/>
          </a:p>
          <a:p>
            <a:r>
              <a:rPr lang="en-US" dirty="0" err="1" smtClean="0"/>
              <a:t>Merevség</a:t>
            </a: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Wilhelm Reich</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Marxizmus</a:t>
            </a:r>
            <a:r>
              <a:rPr lang="en-US" dirty="0" smtClean="0"/>
              <a:t> </a:t>
            </a:r>
            <a:r>
              <a:rPr lang="en-US" dirty="0" err="1" smtClean="0"/>
              <a:t>és</a:t>
            </a:r>
            <a:r>
              <a:rPr lang="en-US" dirty="0" smtClean="0"/>
              <a:t> </a:t>
            </a:r>
            <a:r>
              <a:rPr lang="en-US" dirty="0" err="1" smtClean="0"/>
              <a:t>pszichoanalízis</a:t>
            </a:r>
            <a:r>
              <a:rPr lang="en-US" dirty="0" smtClean="0"/>
              <a:t> – a </a:t>
            </a:r>
            <a:r>
              <a:rPr lang="en-US" dirty="0" err="1" smtClean="0"/>
              <a:t>neurózis</a:t>
            </a:r>
            <a:r>
              <a:rPr lang="en-US" dirty="0" smtClean="0"/>
              <a:t> a </a:t>
            </a:r>
            <a:r>
              <a:rPr lang="en-US" dirty="0" err="1" smtClean="0"/>
              <a:t>fizikai</a:t>
            </a:r>
            <a:r>
              <a:rPr lang="en-US" dirty="0" smtClean="0"/>
              <a:t>, </a:t>
            </a:r>
            <a:r>
              <a:rPr lang="en-US" dirty="0" err="1" smtClean="0"/>
              <a:t>szexuális</a:t>
            </a:r>
            <a:r>
              <a:rPr lang="en-US" dirty="0" smtClean="0"/>
              <a:t>, </a:t>
            </a:r>
            <a:r>
              <a:rPr lang="en-US" dirty="0" err="1" smtClean="0"/>
              <a:t>gazdasági</a:t>
            </a:r>
            <a:r>
              <a:rPr lang="en-US" dirty="0" smtClean="0"/>
              <a:t> </a:t>
            </a:r>
            <a:r>
              <a:rPr lang="en-US" dirty="0" err="1" smtClean="0"/>
              <a:t>és</a:t>
            </a:r>
            <a:r>
              <a:rPr lang="en-US" dirty="0" smtClean="0"/>
              <a:t> </a:t>
            </a:r>
            <a:r>
              <a:rPr lang="en-US" dirty="0" err="1" smtClean="0"/>
              <a:t>szociális</a:t>
            </a:r>
            <a:r>
              <a:rPr lang="en-US" dirty="0" smtClean="0"/>
              <a:t> </a:t>
            </a:r>
            <a:r>
              <a:rPr lang="en-US" dirty="0" err="1" smtClean="0"/>
              <a:t>feltételekben</a:t>
            </a:r>
            <a:r>
              <a:rPr lang="en-US" dirty="0" smtClean="0"/>
              <a:t> </a:t>
            </a:r>
            <a:r>
              <a:rPr lang="en-US" dirty="0" err="1" smtClean="0"/>
              <a:t>gyökerezik</a:t>
            </a:r>
            <a:r>
              <a:rPr lang="en-US" dirty="0" smtClean="0"/>
              <a:t> (</a:t>
            </a:r>
            <a:r>
              <a:rPr lang="en-US" dirty="0" err="1" smtClean="0"/>
              <a:t>szorongáshoz</a:t>
            </a:r>
            <a:r>
              <a:rPr lang="en-US" dirty="0" smtClean="0"/>
              <a:t>, </a:t>
            </a:r>
            <a:r>
              <a:rPr lang="en-US" dirty="0" err="1" smtClean="0"/>
              <a:t>gyűlölethez</a:t>
            </a:r>
            <a:r>
              <a:rPr lang="en-US" dirty="0" smtClean="0"/>
              <a:t>, </a:t>
            </a:r>
            <a:r>
              <a:rPr lang="en-US" dirty="0" err="1" smtClean="0"/>
              <a:t>fasizmushoz</a:t>
            </a:r>
            <a:r>
              <a:rPr lang="en-US" dirty="0" smtClean="0"/>
              <a:t> </a:t>
            </a:r>
            <a:r>
              <a:rPr lang="en-US" dirty="0" err="1" smtClean="0"/>
              <a:t>és</a:t>
            </a:r>
            <a:r>
              <a:rPr lang="en-US" dirty="0" smtClean="0"/>
              <a:t> </a:t>
            </a:r>
            <a:r>
              <a:rPr lang="en-US" dirty="0" err="1" smtClean="0"/>
              <a:t>antiszemitizmushoz</a:t>
            </a:r>
            <a:r>
              <a:rPr lang="en-US" dirty="0" smtClean="0"/>
              <a:t> </a:t>
            </a:r>
            <a:r>
              <a:rPr lang="en-US" dirty="0" err="1" smtClean="0"/>
              <a:t>vezet</a:t>
            </a:r>
            <a:r>
              <a:rPr lang="en-US" dirty="0" smtClean="0"/>
              <a:t>)</a:t>
            </a:r>
          </a:p>
          <a:p>
            <a:r>
              <a:rPr lang="en-US" dirty="0" err="1" smtClean="0"/>
              <a:t>Testi</a:t>
            </a:r>
            <a:r>
              <a:rPr lang="en-US" dirty="0" smtClean="0"/>
              <a:t> </a:t>
            </a:r>
            <a:r>
              <a:rPr lang="en-US" dirty="0" err="1" smtClean="0"/>
              <a:t>érintés</a:t>
            </a:r>
            <a:r>
              <a:rPr lang="en-US" dirty="0" smtClean="0"/>
              <a:t> a </a:t>
            </a:r>
            <a:r>
              <a:rPr lang="en-US" dirty="0" err="1" smtClean="0"/>
              <a:t>terápiában</a:t>
            </a:r>
            <a:r>
              <a:rPr lang="en-US" dirty="0" smtClean="0"/>
              <a:t> – </a:t>
            </a:r>
            <a:r>
              <a:rPr lang="en-US" dirty="0" err="1" smtClean="0"/>
              <a:t>orgasztikus</a:t>
            </a:r>
            <a:r>
              <a:rPr lang="en-US" dirty="0" smtClean="0"/>
              <a:t> </a:t>
            </a:r>
            <a:r>
              <a:rPr lang="en-US" dirty="0" err="1" smtClean="0"/>
              <a:t>potenciál</a:t>
            </a:r>
            <a:endParaRPr lang="en-US" dirty="0" smtClean="0"/>
          </a:p>
          <a:p>
            <a:r>
              <a:rPr lang="en-US" dirty="0" err="1" smtClean="0"/>
              <a:t>Orgon</a:t>
            </a:r>
            <a:r>
              <a:rPr lang="en-US" dirty="0" smtClean="0"/>
              <a:t> (</a:t>
            </a:r>
            <a:r>
              <a:rPr lang="en-US" dirty="0" err="1" smtClean="0"/>
              <a:t>ősi</a:t>
            </a:r>
            <a:r>
              <a:rPr lang="en-US" dirty="0" smtClean="0"/>
              <a:t> </a:t>
            </a:r>
            <a:r>
              <a:rPr lang="en-US" dirty="0" err="1" smtClean="0"/>
              <a:t>kozmikus</a:t>
            </a:r>
            <a:r>
              <a:rPr lang="en-US" dirty="0" smtClean="0"/>
              <a:t> </a:t>
            </a:r>
            <a:r>
              <a:rPr lang="en-US" dirty="0" err="1" smtClean="0"/>
              <a:t>energia</a:t>
            </a:r>
            <a:r>
              <a:rPr lang="en-US" dirty="0" smtClean="0"/>
              <a:t>) – </a:t>
            </a:r>
            <a:r>
              <a:rPr lang="en-US" dirty="0" err="1" smtClean="0"/>
              <a:t>orogon</a:t>
            </a:r>
            <a:r>
              <a:rPr lang="en-US" dirty="0" smtClean="0"/>
              <a:t> </a:t>
            </a:r>
            <a:r>
              <a:rPr lang="en-US" dirty="0" err="1" smtClean="0"/>
              <a:t>energia</a:t>
            </a:r>
            <a:r>
              <a:rPr lang="en-US" dirty="0" smtClean="0"/>
              <a:t> </a:t>
            </a:r>
            <a:r>
              <a:rPr lang="en-US" dirty="0" err="1" smtClean="0"/>
              <a:t>akkumulátorok</a:t>
            </a:r>
            <a:endParaRPr lang="en-US" dirty="0" smtClean="0"/>
          </a:p>
          <a:p>
            <a:r>
              <a:rPr lang="en-US" dirty="0" err="1" smtClean="0"/>
              <a:t>Karakterpáncél</a:t>
            </a:r>
            <a:r>
              <a:rPr lang="en-US" dirty="0" smtClean="0"/>
              <a:t> a </a:t>
            </a:r>
            <a:r>
              <a:rPr lang="en-US" dirty="0" err="1" smtClean="0"/>
              <a:t>testben</a:t>
            </a:r>
            <a:r>
              <a:rPr lang="en-US" dirty="0" smtClean="0"/>
              <a:t> – </a:t>
            </a:r>
            <a:r>
              <a:rPr lang="en-US" dirty="0" err="1" smtClean="0"/>
              <a:t>megakadályozza</a:t>
            </a:r>
            <a:r>
              <a:rPr lang="en-US" dirty="0" smtClean="0"/>
              <a:t> </a:t>
            </a:r>
            <a:r>
              <a:rPr lang="en-US" dirty="0" err="1" smtClean="0"/>
              <a:t>az</a:t>
            </a:r>
            <a:r>
              <a:rPr lang="en-US" dirty="0" smtClean="0"/>
              <a:t> </a:t>
            </a:r>
            <a:r>
              <a:rPr lang="en-US" dirty="0" err="1" smtClean="0"/>
              <a:t>energia</a:t>
            </a:r>
            <a:r>
              <a:rPr lang="en-US" dirty="0" smtClean="0"/>
              <a:t> </a:t>
            </a:r>
            <a:r>
              <a:rPr lang="en-US" dirty="0" err="1" smtClean="0"/>
              <a:t>felszabadulását</a:t>
            </a:r>
            <a:r>
              <a:rPr lang="en-US" dirty="0" smtClean="0"/>
              <a:t> – </a:t>
            </a:r>
            <a:r>
              <a:rPr lang="en-US" dirty="0" err="1" smtClean="0"/>
              <a:t>orgazmussal</a:t>
            </a:r>
            <a:r>
              <a:rPr lang="en-US" dirty="0" smtClean="0"/>
              <a:t> </a:t>
            </a:r>
            <a:r>
              <a:rPr lang="en-US" dirty="0" err="1" smtClean="0"/>
              <a:t>lehet</a:t>
            </a:r>
            <a:r>
              <a:rPr lang="en-US" dirty="0" smtClean="0"/>
              <a:t> </a:t>
            </a:r>
            <a:r>
              <a:rPr lang="en-US" dirty="0" err="1" smtClean="0"/>
              <a:t>áttörni</a:t>
            </a:r>
            <a:endParaRPr lang="en-US" dirty="0" smtClean="0"/>
          </a:p>
          <a:p>
            <a:r>
              <a:rPr lang="en-US" dirty="0" smtClean="0"/>
              <a:t>A </a:t>
            </a:r>
            <a:r>
              <a:rPr lang="en-US" dirty="0" err="1" smtClean="0"/>
              <a:t>szexuális</a:t>
            </a:r>
            <a:r>
              <a:rPr lang="en-US" dirty="0" smtClean="0"/>
              <a:t> </a:t>
            </a:r>
            <a:r>
              <a:rPr lang="en-US" dirty="0" err="1" smtClean="0"/>
              <a:t>elfojtás</a:t>
            </a:r>
            <a:r>
              <a:rPr lang="en-US" dirty="0" smtClean="0"/>
              <a:t> a </a:t>
            </a:r>
            <a:r>
              <a:rPr lang="en-US" dirty="0" err="1" smtClean="0"/>
              <a:t>burzsoá</a:t>
            </a:r>
            <a:r>
              <a:rPr lang="en-US" dirty="0" smtClean="0"/>
              <a:t> </a:t>
            </a:r>
            <a:r>
              <a:rPr lang="en-US" dirty="0" err="1" smtClean="0"/>
              <a:t>világrend</a:t>
            </a:r>
            <a:r>
              <a:rPr lang="en-US" dirty="0" smtClean="0"/>
              <a:t> </a:t>
            </a:r>
            <a:r>
              <a:rPr lang="en-US" dirty="0" err="1" smtClean="0"/>
              <a:t>és</a:t>
            </a:r>
            <a:r>
              <a:rPr lang="en-US" dirty="0" smtClean="0"/>
              <a:t> a </a:t>
            </a:r>
            <a:r>
              <a:rPr lang="en-US" dirty="0" err="1" smtClean="0"/>
              <a:t>gazdasági</a:t>
            </a:r>
            <a:r>
              <a:rPr lang="en-US" dirty="0" smtClean="0"/>
              <a:t> </a:t>
            </a:r>
            <a:r>
              <a:rPr lang="en-US" dirty="0" err="1" smtClean="0"/>
              <a:t>struktúrák</a:t>
            </a:r>
            <a:r>
              <a:rPr lang="en-US" dirty="0" smtClean="0"/>
              <a:t> </a:t>
            </a:r>
            <a:r>
              <a:rPr lang="en-US" dirty="0" err="1" smtClean="0"/>
              <a:t>eredménye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Konformitás</a:t>
            </a:r>
            <a:endParaRPr lang="en-US" dirty="0"/>
          </a:p>
        </p:txBody>
      </p:sp>
      <p:sp>
        <p:nvSpPr>
          <p:cNvPr id="3" name="Content Placeholder 2"/>
          <p:cNvSpPr>
            <a:spLocks noGrp="1"/>
          </p:cNvSpPr>
          <p:nvPr>
            <p:ph idx="1"/>
          </p:nvPr>
        </p:nvSpPr>
        <p:spPr/>
        <p:txBody>
          <a:bodyPr/>
          <a:lstStyle/>
          <a:p>
            <a:r>
              <a:rPr lang="en-US" dirty="0" err="1" smtClean="0"/>
              <a:t>Sherif</a:t>
            </a:r>
            <a:r>
              <a:rPr lang="en-US" dirty="0" smtClean="0"/>
              <a:t> </a:t>
            </a:r>
            <a:r>
              <a:rPr lang="en-US" dirty="0" err="1" smtClean="0"/>
              <a:t>és</a:t>
            </a:r>
            <a:r>
              <a:rPr lang="en-US" dirty="0" smtClean="0"/>
              <a:t> </a:t>
            </a:r>
            <a:r>
              <a:rPr lang="en-US" dirty="0" err="1" smtClean="0"/>
              <a:t>az</a:t>
            </a:r>
            <a:r>
              <a:rPr lang="en-US" dirty="0" smtClean="0"/>
              <a:t> </a:t>
            </a:r>
            <a:r>
              <a:rPr lang="en-US" dirty="0" err="1" smtClean="0"/>
              <a:t>autokinetikus</a:t>
            </a:r>
            <a:r>
              <a:rPr lang="en-US" dirty="0" smtClean="0"/>
              <a:t> </a:t>
            </a:r>
            <a:r>
              <a:rPr lang="en-US" dirty="0" err="1" smtClean="0"/>
              <a:t>effektus</a:t>
            </a:r>
            <a:endParaRPr lang="en-US" dirty="0" smtClean="0"/>
          </a:p>
          <a:p>
            <a:r>
              <a:rPr lang="en-US" dirty="0" smtClean="0"/>
              <a:t>Asch </a:t>
            </a:r>
            <a:r>
              <a:rPr lang="en-US" dirty="0" err="1" smtClean="0"/>
              <a:t>kísérlete</a:t>
            </a:r>
            <a:r>
              <a:rPr lang="en-US" dirty="0" smtClean="0"/>
              <a:t> – </a:t>
            </a:r>
            <a:r>
              <a:rPr lang="en-US" dirty="0" err="1" smtClean="0"/>
              <a:t>információs</a:t>
            </a:r>
            <a:r>
              <a:rPr lang="en-US" dirty="0" smtClean="0"/>
              <a:t> </a:t>
            </a:r>
            <a:r>
              <a:rPr lang="en-US" dirty="0" err="1" smtClean="0"/>
              <a:t>társas</a:t>
            </a:r>
            <a:r>
              <a:rPr lang="en-US" dirty="0" smtClean="0"/>
              <a:t> </a:t>
            </a:r>
            <a:r>
              <a:rPr lang="en-US" dirty="0" err="1" smtClean="0"/>
              <a:t>hatás</a:t>
            </a:r>
            <a:r>
              <a:rPr lang="en-US" dirty="0" smtClean="0"/>
              <a:t> </a:t>
            </a:r>
            <a:r>
              <a:rPr lang="en-US" dirty="0" err="1" smtClean="0"/>
              <a:t>és</a:t>
            </a:r>
            <a:r>
              <a:rPr lang="en-US" dirty="0" smtClean="0"/>
              <a:t> </a:t>
            </a:r>
            <a:r>
              <a:rPr lang="en-US" dirty="0" err="1" smtClean="0"/>
              <a:t>normatív</a:t>
            </a:r>
            <a:r>
              <a:rPr lang="en-US" dirty="0" smtClean="0"/>
              <a:t> </a:t>
            </a:r>
            <a:r>
              <a:rPr lang="en-US" dirty="0" err="1" smtClean="0"/>
              <a:t>társas</a:t>
            </a:r>
            <a:r>
              <a:rPr lang="en-US" dirty="0" smtClean="0"/>
              <a:t> </a:t>
            </a:r>
            <a:r>
              <a:rPr lang="en-US" dirty="0" err="1" smtClean="0"/>
              <a:t>hatás</a:t>
            </a:r>
            <a:endParaRPr lang="en-US" dirty="0" smtClean="0"/>
          </a:p>
          <a:p>
            <a:r>
              <a:rPr lang="en-US" dirty="0" err="1" smtClean="0"/>
              <a:t>Moscovici</a:t>
            </a:r>
            <a:r>
              <a:rPr lang="en-US" dirty="0" smtClean="0"/>
              <a:t> – </a:t>
            </a:r>
            <a:r>
              <a:rPr lang="en-US" dirty="0" err="1" smtClean="0"/>
              <a:t>kisebbségi</a:t>
            </a:r>
            <a:r>
              <a:rPr lang="en-US" dirty="0" smtClean="0"/>
              <a:t> </a:t>
            </a:r>
            <a:r>
              <a:rPr lang="en-US" dirty="0" err="1" smtClean="0"/>
              <a:t>hatás</a:t>
            </a:r>
            <a:r>
              <a:rPr lang="en-US" dirty="0" smtClean="0"/>
              <a:t> – </a:t>
            </a:r>
            <a:r>
              <a:rPr lang="en-US" dirty="0" err="1" smtClean="0"/>
              <a:t>időbeli</a:t>
            </a:r>
            <a:r>
              <a:rPr lang="en-US" dirty="0" smtClean="0"/>
              <a:t> </a:t>
            </a:r>
            <a:r>
              <a:rPr lang="en-US" dirty="0" err="1" smtClean="0"/>
              <a:t>és</a:t>
            </a:r>
            <a:r>
              <a:rPr lang="en-US" dirty="0" smtClean="0"/>
              <a:t> </a:t>
            </a:r>
            <a:r>
              <a:rPr lang="en-US" dirty="0" err="1" smtClean="0"/>
              <a:t>egyének</a:t>
            </a:r>
            <a:r>
              <a:rPr lang="en-US" dirty="0" smtClean="0"/>
              <a:t> </a:t>
            </a:r>
            <a:r>
              <a:rPr lang="en-US" dirty="0" err="1" smtClean="0"/>
              <a:t>közötti</a:t>
            </a:r>
            <a:r>
              <a:rPr lang="en-US" dirty="0" smtClean="0"/>
              <a:t> </a:t>
            </a:r>
            <a:r>
              <a:rPr lang="en-US" dirty="0" err="1" smtClean="0"/>
              <a:t>konzisztencia</a:t>
            </a:r>
            <a:endParaRPr lang="en-US" dirty="0" smtClean="0"/>
          </a:p>
          <a:p>
            <a:r>
              <a:rPr lang="en-US" dirty="0" smtClean="0"/>
              <a:t>A </a:t>
            </a:r>
            <a:r>
              <a:rPr lang="en-US" dirty="0" err="1" smtClean="0"/>
              <a:t>többség</a:t>
            </a:r>
            <a:r>
              <a:rPr lang="en-US" dirty="0" smtClean="0"/>
              <a:t> – </a:t>
            </a:r>
            <a:r>
              <a:rPr lang="en-US" dirty="0" err="1" smtClean="0"/>
              <a:t>társas</a:t>
            </a:r>
            <a:r>
              <a:rPr lang="en-US" dirty="0" smtClean="0"/>
              <a:t> </a:t>
            </a:r>
            <a:r>
              <a:rPr lang="en-US" dirty="0" err="1" smtClean="0"/>
              <a:t>összehasonlítási</a:t>
            </a:r>
            <a:r>
              <a:rPr lang="en-US" dirty="0" smtClean="0"/>
              <a:t> </a:t>
            </a:r>
            <a:r>
              <a:rPr lang="en-US" dirty="0" err="1" smtClean="0"/>
              <a:t>vizsgálatot</a:t>
            </a:r>
            <a:r>
              <a:rPr lang="en-US" dirty="0" smtClean="0"/>
              <a:t> </a:t>
            </a:r>
            <a:r>
              <a:rPr lang="en-US" dirty="0" err="1" smtClean="0"/>
              <a:t>indít</a:t>
            </a:r>
            <a:r>
              <a:rPr lang="en-US" dirty="0" smtClean="0"/>
              <a:t> be</a:t>
            </a:r>
          </a:p>
          <a:p>
            <a:r>
              <a:rPr lang="en-US" dirty="0" smtClean="0"/>
              <a:t>A </a:t>
            </a:r>
            <a:r>
              <a:rPr lang="en-US" dirty="0" err="1" smtClean="0"/>
              <a:t>kisebbség</a:t>
            </a:r>
            <a:r>
              <a:rPr lang="en-US" dirty="0" smtClean="0"/>
              <a:t> – </a:t>
            </a:r>
            <a:r>
              <a:rPr lang="en-US" dirty="0" err="1" smtClean="0"/>
              <a:t>érvényességvizsgálatot</a:t>
            </a:r>
            <a:r>
              <a:rPr lang="en-US" dirty="0" smtClean="0"/>
              <a:t> </a:t>
            </a:r>
            <a:r>
              <a:rPr lang="en-US" dirty="0" err="1" smtClean="0"/>
              <a:t>indít</a:t>
            </a:r>
            <a:r>
              <a:rPr lang="en-US" dirty="0" smtClean="0"/>
              <a:t> be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Csoportpolarizáció</a:t>
            </a:r>
            <a:endParaRPr lang="en-US" dirty="0"/>
          </a:p>
        </p:txBody>
      </p:sp>
      <p:sp>
        <p:nvSpPr>
          <p:cNvPr id="3" name="Content Placeholder 2"/>
          <p:cNvSpPr>
            <a:spLocks noGrp="1"/>
          </p:cNvSpPr>
          <p:nvPr>
            <p:ph idx="1"/>
          </p:nvPr>
        </p:nvSpPr>
        <p:spPr/>
        <p:txBody>
          <a:bodyPr>
            <a:normAutofit/>
          </a:bodyPr>
          <a:lstStyle/>
          <a:p>
            <a:r>
              <a:rPr lang="en-US" sz="2400" dirty="0" err="1" smtClean="0"/>
              <a:t>Szélsőségesebb</a:t>
            </a:r>
            <a:r>
              <a:rPr lang="en-US" sz="2400" dirty="0" smtClean="0"/>
              <a:t> </a:t>
            </a:r>
            <a:r>
              <a:rPr lang="en-US" sz="2400" dirty="0" err="1" smtClean="0"/>
              <a:t>attitűdök</a:t>
            </a:r>
            <a:endParaRPr lang="en-US" sz="2400" dirty="0" smtClean="0"/>
          </a:p>
          <a:p>
            <a:r>
              <a:rPr lang="en-US" sz="2400" dirty="0" err="1" smtClean="0"/>
              <a:t>Csoportgondolkodás</a:t>
            </a:r>
            <a:endParaRPr lang="en-US" sz="2400" dirty="0" smtClean="0"/>
          </a:p>
          <a:p>
            <a:r>
              <a:rPr lang="en-US" sz="2400" dirty="0" err="1" smtClean="0"/>
              <a:t>Eredmények</a:t>
            </a:r>
            <a:r>
              <a:rPr lang="en-US" sz="2400" dirty="0" smtClean="0"/>
              <a:t>: </a:t>
            </a:r>
            <a:r>
              <a:rPr lang="en-US" sz="2400" dirty="0" err="1" smtClean="0"/>
              <a:t>szélsőségesebb</a:t>
            </a:r>
            <a:r>
              <a:rPr lang="en-US" sz="2400" dirty="0" smtClean="0"/>
              <a:t> </a:t>
            </a:r>
            <a:r>
              <a:rPr lang="en-US" sz="2400" dirty="0" err="1" smtClean="0"/>
              <a:t>állásfoglalások</a:t>
            </a:r>
            <a:r>
              <a:rPr lang="en-US" sz="2400" dirty="0" smtClean="0"/>
              <a:t>, </a:t>
            </a:r>
            <a:r>
              <a:rPr lang="en-US" sz="2400" dirty="0" err="1" smtClean="0"/>
              <a:t>valóságtól</a:t>
            </a:r>
            <a:r>
              <a:rPr lang="en-US" sz="2400" dirty="0" smtClean="0"/>
              <a:t> </a:t>
            </a:r>
            <a:r>
              <a:rPr lang="en-US" sz="2400" dirty="0" err="1" smtClean="0"/>
              <a:t>való</a:t>
            </a:r>
            <a:r>
              <a:rPr lang="en-US" sz="2400" dirty="0" smtClean="0"/>
              <a:t> </a:t>
            </a:r>
            <a:r>
              <a:rPr lang="en-US" sz="2400" dirty="0" err="1" smtClean="0"/>
              <a:t>elszakadás</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szociálpszichológia</a:t>
            </a:r>
            <a:r>
              <a:rPr lang="en-US" dirty="0" smtClean="0"/>
              <a:t> mint </a:t>
            </a:r>
            <a:r>
              <a:rPr lang="en-US" dirty="0" err="1" smtClean="0"/>
              <a:t>tudomány</a:t>
            </a:r>
            <a:endParaRPr lang="en-US" dirty="0"/>
          </a:p>
        </p:txBody>
      </p:sp>
      <p:sp>
        <p:nvSpPr>
          <p:cNvPr id="3" name="Content Placeholder 2"/>
          <p:cNvSpPr>
            <a:spLocks noGrp="1"/>
          </p:cNvSpPr>
          <p:nvPr>
            <p:ph idx="1"/>
          </p:nvPr>
        </p:nvSpPr>
        <p:spPr/>
        <p:txBody>
          <a:bodyPr/>
          <a:lstStyle/>
          <a:p>
            <a:r>
              <a:rPr lang="en-US" dirty="0" err="1" smtClean="0"/>
              <a:t>Kísérleti</a:t>
            </a:r>
            <a:r>
              <a:rPr lang="en-US" dirty="0" smtClean="0"/>
              <a:t> </a:t>
            </a:r>
            <a:r>
              <a:rPr lang="en-US" dirty="0" err="1" smtClean="0"/>
              <a:t>módszer</a:t>
            </a:r>
            <a:r>
              <a:rPr lang="en-US" dirty="0" smtClean="0"/>
              <a:t> – </a:t>
            </a:r>
            <a:r>
              <a:rPr lang="en-US" dirty="0" err="1" smtClean="0"/>
              <a:t>független</a:t>
            </a:r>
            <a:r>
              <a:rPr lang="en-US" dirty="0" smtClean="0"/>
              <a:t> </a:t>
            </a:r>
            <a:r>
              <a:rPr lang="en-US" dirty="0" err="1" smtClean="0"/>
              <a:t>változó</a:t>
            </a:r>
            <a:r>
              <a:rPr lang="en-US" dirty="0" smtClean="0"/>
              <a:t>, </a:t>
            </a:r>
            <a:r>
              <a:rPr lang="en-US" dirty="0" err="1" smtClean="0"/>
              <a:t>függő</a:t>
            </a:r>
            <a:r>
              <a:rPr lang="en-US" dirty="0" smtClean="0"/>
              <a:t> </a:t>
            </a:r>
            <a:r>
              <a:rPr lang="en-US" dirty="0" err="1" smtClean="0"/>
              <a:t>változó</a:t>
            </a:r>
            <a:endParaRPr lang="en-US" dirty="0" smtClean="0"/>
          </a:p>
          <a:p>
            <a:r>
              <a:rPr lang="en-US" dirty="0" err="1" smtClean="0"/>
              <a:t>Korreláció</a:t>
            </a:r>
            <a:endParaRPr lang="en-US" dirty="0" smtClean="0"/>
          </a:p>
          <a:p>
            <a:r>
              <a:rPr lang="en-US" dirty="0" err="1" smtClean="0"/>
              <a:t>Véletlenszerű</a:t>
            </a:r>
            <a:r>
              <a:rPr lang="en-US" dirty="0" smtClean="0"/>
              <a:t> </a:t>
            </a:r>
            <a:r>
              <a:rPr lang="en-US" dirty="0" err="1" smtClean="0"/>
              <a:t>besorolás</a:t>
            </a:r>
            <a:r>
              <a:rPr lang="en-US" dirty="0" smtClean="0"/>
              <a:t> </a:t>
            </a:r>
            <a:r>
              <a:rPr lang="en-US" dirty="0" err="1" smtClean="0"/>
              <a:t>fontossága</a:t>
            </a:r>
            <a:endParaRPr lang="en-US" dirty="0" smtClean="0"/>
          </a:p>
          <a:p>
            <a:r>
              <a:rPr lang="en-US" dirty="0" err="1" smtClean="0"/>
              <a:t>Laboratóriumi</a:t>
            </a:r>
            <a:r>
              <a:rPr lang="en-US" dirty="0" smtClean="0"/>
              <a:t> </a:t>
            </a:r>
            <a:r>
              <a:rPr lang="en-US" dirty="0" err="1" smtClean="0"/>
              <a:t>valószerűség</a:t>
            </a:r>
            <a:r>
              <a:rPr lang="en-US" dirty="0" smtClean="0"/>
              <a:t> </a:t>
            </a:r>
            <a:r>
              <a:rPr lang="en-US" dirty="0" err="1" smtClean="0"/>
              <a:t>és</a:t>
            </a:r>
            <a:r>
              <a:rPr lang="en-US" dirty="0" smtClean="0"/>
              <a:t> </a:t>
            </a:r>
            <a:r>
              <a:rPr lang="en-US" dirty="0" err="1" smtClean="0"/>
              <a:t>hétköznapi</a:t>
            </a:r>
            <a:r>
              <a:rPr lang="en-US" dirty="0" smtClean="0"/>
              <a:t> </a:t>
            </a:r>
            <a:r>
              <a:rPr lang="en-US" dirty="0" err="1" smtClean="0"/>
              <a:t>valószerűség</a:t>
            </a:r>
            <a:r>
              <a:rPr lang="en-US" dirty="0" smtClean="0"/>
              <a:t> (Aronson) – </a:t>
            </a:r>
            <a:r>
              <a:rPr lang="en-US" dirty="0" err="1" smtClean="0"/>
              <a:t>félrevezetés</a:t>
            </a:r>
            <a:r>
              <a:rPr lang="en-US" dirty="0" smtClean="0"/>
              <a:t>, </a:t>
            </a:r>
            <a:r>
              <a:rPr lang="en-US" dirty="0" err="1" smtClean="0"/>
              <a:t>ürügytörténet</a:t>
            </a:r>
            <a:endParaRPr lang="en-US" dirty="0" smtClean="0"/>
          </a:p>
          <a:p>
            <a:r>
              <a:rPr lang="en-US" dirty="0" err="1" smtClean="0"/>
              <a:t>Etikai</a:t>
            </a:r>
            <a:r>
              <a:rPr lang="en-US" dirty="0" smtClean="0"/>
              <a:t> </a:t>
            </a:r>
            <a:r>
              <a:rPr lang="en-US" dirty="0" err="1" smtClean="0"/>
              <a:t>problémák</a:t>
            </a:r>
            <a:endParaRPr lang="en-US" dirty="0" smtClean="0"/>
          </a:p>
          <a:p>
            <a:r>
              <a:rPr lang="en-US" dirty="0" err="1" smtClean="0"/>
              <a:t>Kísérlet</a:t>
            </a:r>
            <a:r>
              <a:rPr lang="en-US" dirty="0" smtClean="0"/>
              <a:t> </a:t>
            </a:r>
            <a:r>
              <a:rPr lang="en-US" dirty="0" err="1" smtClean="0"/>
              <a:t>utáni</a:t>
            </a:r>
            <a:r>
              <a:rPr lang="en-US" dirty="0" smtClean="0"/>
              <a:t> </a:t>
            </a:r>
            <a:r>
              <a:rPr lang="en-US" dirty="0" err="1" smtClean="0"/>
              <a:t>elbeszélgetés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Az</a:t>
            </a:r>
            <a:r>
              <a:rPr lang="en-US" dirty="0" smtClean="0"/>
              <a:t> </a:t>
            </a:r>
            <a:r>
              <a:rPr lang="en-US" dirty="0" err="1" smtClean="0"/>
              <a:t>önigazolás</a:t>
            </a:r>
            <a:endParaRPr lang="en-US" dirty="0"/>
          </a:p>
        </p:txBody>
      </p:sp>
      <p:sp>
        <p:nvSpPr>
          <p:cNvPr id="3" name="Content Placeholder 2"/>
          <p:cNvSpPr>
            <a:spLocks noGrp="1"/>
          </p:cNvSpPr>
          <p:nvPr>
            <p:ph idx="1"/>
          </p:nvPr>
        </p:nvSpPr>
        <p:spPr/>
        <p:txBody>
          <a:bodyPr/>
          <a:lstStyle/>
          <a:p>
            <a:r>
              <a:rPr lang="en-US" dirty="0" err="1" smtClean="0"/>
              <a:t>Poszthipnotikus</a:t>
            </a:r>
            <a:r>
              <a:rPr lang="en-US" dirty="0" smtClean="0"/>
              <a:t> </a:t>
            </a:r>
            <a:r>
              <a:rPr lang="en-US" dirty="0" err="1" smtClean="0"/>
              <a:t>önigazolás</a:t>
            </a:r>
            <a:endParaRPr lang="en-US" dirty="0" smtClean="0"/>
          </a:p>
          <a:p>
            <a:r>
              <a:rPr lang="en-US" dirty="0" err="1" smtClean="0"/>
              <a:t>Természeti</a:t>
            </a:r>
            <a:r>
              <a:rPr lang="en-US" dirty="0" smtClean="0"/>
              <a:t> </a:t>
            </a:r>
            <a:r>
              <a:rPr lang="en-US" dirty="0" err="1" smtClean="0"/>
              <a:t>csapásokhoz</a:t>
            </a:r>
            <a:r>
              <a:rPr lang="en-US" dirty="0" smtClean="0"/>
              <a:t> </a:t>
            </a:r>
            <a:r>
              <a:rPr lang="en-US" dirty="0" err="1" smtClean="0"/>
              <a:t>való</a:t>
            </a:r>
            <a:r>
              <a:rPr lang="en-US" dirty="0" smtClean="0"/>
              <a:t> </a:t>
            </a:r>
            <a:r>
              <a:rPr lang="en-US" dirty="0" err="1" smtClean="0"/>
              <a:t>viszony</a:t>
            </a:r>
            <a:endParaRPr lang="en-US" dirty="0" smtClean="0"/>
          </a:p>
          <a:p>
            <a:r>
              <a:rPr lang="en-US" dirty="0" err="1" smtClean="0"/>
              <a:t>Kognitív</a:t>
            </a:r>
            <a:r>
              <a:rPr lang="en-US" dirty="0" smtClean="0"/>
              <a:t> </a:t>
            </a:r>
            <a:r>
              <a:rPr lang="en-US" dirty="0" err="1" smtClean="0"/>
              <a:t>disszonancia</a:t>
            </a:r>
            <a:r>
              <a:rPr lang="en-US" dirty="0" smtClean="0"/>
              <a:t> (pl. </a:t>
            </a:r>
            <a:r>
              <a:rPr lang="en-US" dirty="0" err="1" smtClean="0"/>
              <a:t>cigarettázás</a:t>
            </a:r>
            <a:r>
              <a:rPr lang="en-US" dirty="0" smtClean="0"/>
              <a:t> </a:t>
            </a:r>
            <a:r>
              <a:rPr lang="en-US" dirty="0" err="1" smtClean="0"/>
              <a:t>és</a:t>
            </a:r>
            <a:r>
              <a:rPr lang="en-US" dirty="0" smtClean="0"/>
              <a:t> </a:t>
            </a:r>
            <a:r>
              <a:rPr lang="en-US" dirty="0" err="1" smtClean="0"/>
              <a:t>az</a:t>
            </a:r>
            <a:r>
              <a:rPr lang="en-US" dirty="0" smtClean="0"/>
              <a:t> </a:t>
            </a:r>
            <a:r>
              <a:rPr lang="en-US" dirty="0" err="1" smtClean="0"/>
              <a:t>attitűdök</a:t>
            </a:r>
            <a:r>
              <a:rPr lang="en-US" dirty="0" smtClean="0"/>
              <a:t>)</a:t>
            </a:r>
          </a:p>
          <a:p>
            <a:r>
              <a:rPr lang="en-US" dirty="0" err="1" smtClean="0"/>
              <a:t>Az</a:t>
            </a:r>
            <a:r>
              <a:rPr lang="en-US" dirty="0" smtClean="0"/>
              <a:t> </a:t>
            </a:r>
            <a:r>
              <a:rPr lang="en-US" dirty="0" err="1" smtClean="0"/>
              <a:t>emberek</a:t>
            </a:r>
            <a:r>
              <a:rPr lang="en-US" dirty="0" smtClean="0"/>
              <a:t> </a:t>
            </a:r>
            <a:r>
              <a:rPr lang="en-US" dirty="0" err="1" smtClean="0"/>
              <a:t>nem</a:t>
            </a:r>
            <a:r>
              <a:rPr lang="en-US" dirty="0" smtClean="0"/>
              <a:t> </a:t>
            </a:r>
            <a:r>
              <a:rPr lang="en-US" dirty="0" err="1" smtClean="0"/>
              <a:t>racionális</a:t>
            </a:r>
            <a:r>
              <a:rPr lang="en-US" dirty="0" smtClean="0"/>
              <a:t>, </a:t>
            </a:r>
            <a:r>
              <a:rPr lang="en-US" dirty="0" err="1" smtClean="0"/>
              <a:t>hanem</a:t>
            </a:r>
            <a:r>
              <a:rPr lang="en-US" dirty="0" smtClean="0"/>
              <a:t> </a:t>
            </a:r>
            <a:r>
              <a:rPr lang="en-US" dirty="0" err="1" smtClean="0"/>
              <a:t>racionalizáló</a:t>
            </a:r>
            <a:r>
              <a:rPr lang="en-US" dirty="0" smtClean="0"/>
              <a:t> </a:t>
            </a:r>
            <a:r>
              <a:rPr lang="en-US" dirty="0" err="1" smtClean="0"/>
              <a:t>lények</a:t>
            </a:r>
            <a:r>
              <a:rPr lang="en-US" dirty="0" smtClean="0"/>
              <a:t> (</a:t>
            </a:r>
            <a:r>
              <a:rPr lang="en-US" dirty="0" err="1" smtClean="0"/>
              <a:t>elsősorban</a:t>
            </a:r>
            <a:r>
              <a:rPr lang="en-US" dirty="0" smtClean="0"/>
              <a:t> </a:t>
            </a:r>
            <a:r>
              <a:rPr lang="en-US" dirty="0" err="1" smtClean="0"/>
              <a:t>arra</a:t>
            </a:r>
            <a:r>
              <a:rPr lang="en-US" dirty="0" smtClean="0"/>
              <a:t> </a:t>
            </a:r>
            <a:r>
              <a:rPr lang="en-US" dirty="0" err="1" smtClean="0"/>
              <a:t>motiváltak</a:t>
            </a:r>
            <a:r>
              <a:rPr lang="en-US" dirty="0" smtClean="0"/>
              <a:t>, </a:t>
            </a:r>
            <a:r>
              <a:rPr lang="en-US" dirty="0" err="1" smtClean="0"/>
              <a:t>hogy</a:t>
            </a:r>
            <a:r>
              <a:rPr lang="en-US" dirty="0" smtClean="0"/>
              <a:t> </a:t>
            </a:r>
            <a:r>
              <a:rPr lang="en-US" dirty="0" err="1" smtClean="0"/>
              <a:t>azt</a:t>
            </a:r>
            <a:r>
              <a:rPr lang="en-US" dirty="0" smtClean="0"/>
              <a:t> </a:t>
            </a:r>
            <a:r>
              <a:rPr lang="en-US" dirty="0" err="1" smtClean="0"/>
              <a:t>higgyék</a:t>
            </a:r>
            <a:r>
              <a:rPr lang="en-US" dirty="0" smtClean="0"/>
              <a:t>, </a:t>
            </a:r>
            <a:r>
              <a:rPr lang="en-US" dirty="0" err="1" smtClean="0"/>
              <a:t>hogy</a:t>
            </a:r>
            <a:r>
              <a:rPr lang="en-US" dirty="0" smtClean="0"/>
              <a:t> </a:t>
            </a:r>
            <a:r>
              <a:rPr lang="en-US" dirty="0" err="1" smtClean="0"/>
              <a:t>igazuk</a:t>
            </a:r>
            <a:r>
              <a:rPr lang="en-US" dirty="0" smtClean="0"/>
              <a:t> van)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disszonanciacsökkentés</a:t>
            </a:r>
            <a:endParaRPr lang="en-US" dirty="0"/>
          </a:p>
        </p:txBody>
      </p:sp>
      <p:sp>
        <p:nvSpPr>
          <p:cNvPr id="3" name="Content Placeholder 2"/>
          <p:cNvSpPr>
            <a:spLocks noGrp="1"/>
          </p:cNvSpPr>
          <p:nvPr>
            <p:ph idx="1"/>
          </p:nvPr>
        </p:nvSpPr>
        <p:spPr/>
        <p:txBody>
          <a:bodyPr/>
          <a:lstStyle/>
          <a:p>
            <a:r>
              <a:rPr lang="en-US" dirty="0" err="1" smtClean="0"/>
              <a:t>Emlékezet</a:t>
            </a:r>
            <a:r>
              <a:rPr lang="en-US" dirty="0" smtClean="0"/>
              <a:t> </a:t>
            </a:r>
            <a:r>
              <a:rPr lang="en-US" dirty="0" err="1" smtClean="0"/>
              <a:t>szelektivitása</a:t>
            </a:r>
            <a:endParaRPr lang="en-US" dirty="0" smtClean="0"/>
          </a:p>
          <a:p>
            <a:r>
              <a:rPr lang="en-US" dirty="0" err="1" smtClean="0"/>
              <a:t>Információk</a:t>
            </a:r>
            <a:r>
              <a:rPr lang="en-US" dirty="0" smtClean="0"/>
              <a:t> </a:t>
            </a:r>
            <a:r>
              <a:rPr lang="en-US" dirty="0" err="1" smtClean="0"/>
              <a:t>torzítása</a:t>
            </a:r>
            <a:endParaRPr lang="en-US" dirty="0" smtClean="0"/>
          </a:p>
          <a:p>
            <a:r>
              <a:rPr lang="en-US" dirty="0" smtClean="0"/>
              <a:t>A </a:t>
            </a:r>
            <a:r>
              <a:rPr lang="en-US" dirty="0" err="1" smtClean="0"/>
              <a:t>disszonancia</a:t>
            </a:r>
            <a:r>
              <a:rPr lang="en-US" dirty="0" smtClean="0"/>
              <a:t> mint a </a:t>
            </a:r>
            <a:r>
              <a:rPr lang="en-US" dirty="0" err="1" smtClean="0"/>
              <a:t>döntés</a:t>
            </a:r>
            <a:r>
              <a:rPr lang="en-US" dirty="0" smtClean="0"/>
              <a:t> </a:t>
            </a:r>
            <a:r>
              <a:rPr lang="en-US" dirty="0" err="1" smtClean="0"/>
              <a:t>következménye</a:t>
            </a:r>
            <a:r>
              <a:rPr lang="en-US" dirty="0" smtClean="0"/>
              <a:t> (a </a:t>
            </a:r>
            <a:r>
              <a:rPr lang="en-US" dirty="0" err="1" smtClean="0"/>
              <a:t>döntéshozatal</a:t>
            </a:r>
            <a:r>
              <a:rPr lang="en-US" dirty="0" smtClean="0"/>
              <a:t> </a:t>
            </a:r>
            <a:r>
              <a:rPr lang="en-US" dirty="0" err="1" smtClean="0"/>
              <a:t>disszonanciát</a:t>
            </a:r>
            <a:r>
              <a:rPr lang="en-US" dirty="0" smtClean="0"/>
              <a:t> </a:t>
            </a:r>
            <a:r>
              <a:rPr lang="en-US" dirty="0" err="1" smtClean="0"/>
              <a:t>okoz</a:t>
            </a:r>
            <a:r>
              <a:rPr lang="en-US" dirty="0" smtClean="0"/>
              <a:t> (pl. </a:t>
            </a:r>
            <a:r>
              <a:rPr lang="en-US" dirty="0" err="1" smtClean="0"/>
              <a:t>vásárlás</a:t>
            </a:r>
            <a:r>
              <a:rPr lang="en-US" dirty="0" smtClean="0"/>
              <a:t> </a:t>
            </a:r>
            <a:r>
              <a:rPr lang="en-US" dirty="0" err="1" smtClean="0"/>
              <a:t>előtt</a:t>
            </a:r>
            <a:r>
              <a:rPr lang="en-US" dirty="0" smtClean="0"/>
              <a:t> </a:t>
            </a:r>
            <a:r>
              <a:rPr lang="en-US" dirty="0" err="1" smtClean="0"/>
              <a:t>és</a:t>
            </a:r>
            <a:r>
              <a:rPr lang="en-US" dirty="0" smtClean="0"/>
              <a:t> </a:t>
            </a:r>
            <a:r>
              <a:rPr lang="en-US" dirty="0" err="1" smtClean="0"/>
              <a:t>után</a:t>
            </a:r>
            <a:r>
              <a:rPr lang="en-US" dirty="0" smtClean="0"/>
              <a:t>, </a:t>
            </a:r>
            <a:r>
              <a:rPr lang="en-US" dirty="0" err="1" smtClean="0"/>
              <a:t>párkapcsolati</a:t>
            </a:r>
            <a:r>
              <a:rPr lang="en-US" dirty="0" smtClean="0"/>
              <a:t> </a:t>
            </a:r>
            <a:r>
              <a:rPr lang="en-US" dirty="0" err="1" smtClean="0"/>
              <a:t>elkötelezettség</a:t>
            </a:r>
            <a:r>
              <a:rPr lang="en-US" dirty="0" smtClean="0"/>
              <a:t>))</a:t>
            </a:r>
          </a:p>
          <a:p>
            <a:r>
              <a:rPr lang="en-US" dirty="0" smtClean="0"/>
              <a:t>“</a:t>
            </a:r>
            <a:r>
              <a:rPr lang="en-US" dirty="0" err="1" smtClean="0"/>
              <a:t>láb</a:t>
            </a:r>
            <a:r>
              <a:rPr lang="en-US" dirty="0" smtClean="0"/>
              <a:t> a </a:t>
            </a:r>
            <a:r>
              <a:rPr lang="en-US" dirty="0" err="1" smtClean="0"/>
              <a:t>küszöbön</a:t>
            </a:r>
            <a:r>
              <a:rPr lang="en-US" dirty="0" smtClean="0"/>
              <a:t> </a:t>
            </a:r>
            <a:r>
              <a:rPr lang="en-US" dirty="0" err="1" smtClean="0"/>
              <a:t>módszer</a:t>
            </a:r>
            <a:r>
              <a:rPr lang="en-US" dirty="0" smtClean="0"/>
              <a:t>” – </a:t>
            </a:r>
            <a:r>
              <a:rPr lang="en-US" dirty="0" err="1" smtClean="0"/>
              <a:t>kis</a:t>
            </a:r>
            <a:r>
              <a:rPr lang="en-US" dirty="0" smtClean="0"/>
              <a:t> </a:t>
            </a:r>
            <a:r>
              <a:rPr lang="en-US" dirty="0" err="1" smtClean="0"/>
              <a:t>szívesség</a:t>
            </a:r>
            <a:r>
              <a:rPr lang="en-US" dirty="0" smtClean="0"/>
              <a:t> </a:t>
            </a:r>
            <a:r>
              <a:rPr lang="en-US" dirty="0" err="1" smtClean="0"/>
              <a:t>után</a:t>
            </a:r>
            <a:r>
              <a:rPr lang="en-US" dirty="0" smtClean="0"/>
              <a:t> </a:t>
            </a:r>
            <a:r>
              <a:rPr lang="en-US" dirty="0" err="1" smtClean="0"/>
              <a:t>nagyobb</a:t>
            </a:r>
            <a:r>
              <a:rPr lang="en-US" dirty="0" smtClean="0"/>
              <a:t> </a:t>
            </a:r>
            <a:r>
              <a:rPr lang="en-US" dirty="0" err="1" smtClean="0"/>
              <a:t>kérések</a:t>
            </a:r>
            <a:r>
              <a:rPr lang="en-US" dirty="0" smtClean="0"/>
              <a:t> </a:t>
            </a:r>
            <a:r>
              <a:rPr lang="en-US" dirty="0" err="1" smtClean="0"/>
              <a:t>teljesítése</a:t>
            </a:r>
            <a:r>
              <a:rPr lang="en-US" dirty="0" smtClean="0"/>
              <a:t> (</a:t>
            </a:r>
            <a:r>
              <a:rPr lang="en-US" dirty="0" err="1" smtClean="0"/>
              <a:t>attitűdváltozás</a:t>
            </a:r>
            <a:r>
              <a:rPr lang="en-US" dirty="0" smtClean="0"/>
              <a:t> a </a:t>
            </a:r>
            <a:r>
              <a:rPr lang="en-US" dirty="0" err="1" smtClean="0"/>
              <a:t>háttérben</a:t>
            </a:r>
            <a:r>
              <a:rPr lang="en-US" dirty="0" smtClean="0"/>
              <a: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a:t>
            </a:r>
            <a:r>
              <a:rPr lang="en-US" dirty="0" err="1" smtClean="0"/>
              <a:t>visszavonhatatlanság</a:t>
            </a:r>
            <a:r>
              <a:rPr lang="en-US" dirty="0" smtClean="0"/>
              <a:t> </a:t>
            </a:r>
            <a:r>
              <a:rPr lang="en-US" dirty="0" err="1" smtClean="0"/>
              <a:t>jelentősége</a:t>
            </a:r>
            <a:r>
              <a:rPr lang="en-US" dirty="0" smtClean="0"/>
              <a:t> – ha a </a:t>
            </a:r>
            <a:r>
              <a:rPr lang="en-US" dirty="0" err="1" smtClean="0"/>
              <a:t>döntés</a:t>
            </a:r>
            <a:r>
              <a:rPr lang="en-US" dirty="0" smtClean="0"/>
              <a:t> </a:t>
            </a:r>
            <a:r>
              <a:rPr lang="en-US" dirty="0" err="1" smtClean="0"/>
              <a:t>visszavonhatatlan</a:t>
            </a:r>
            <a:r>
              <a:rPr lang="en-US" dirty="0" smtClean="0"/>
              <a:t>, </a:t>
            </a:r>
            <a:r>
              <a:rPr lang="en-US" dirty="0" err="1" smtClean="0"/>
              <a:t>nagyobb</a:t>
            </a:r>
            <a:r>
              <a:rPr lang="en-US" dirty="0" smtClean="0"/>
              <a:t> a </a:t>
            </a:r>
            <a:r>
              <a:rPr lang="en-US" dirty="0" err="1" smtClean="0"/>
              <a:t>disszonancia</a:t>
            </a:r>
            <a:endParaRPr lang="en-US" dirty="0" smtClean="0"/>
          </a:p>
          <a:p>
            <a:r>
              <a:rPr lang="en-US" dirty="0" err="1" smtClean="0"/>
              <a:t>Becserkészés</a:t>
            </a:r>
            <a:endParaRPr lang="en-US" dirty="0" smtClean="0"/>
          </a:p>
          <a:p>
            <a:r>
              <a:rPr lang="en-US" dirty="0" err="1" smtClean="0"/>
              <a:t>Döntés</a:t>
            </a:r>
            <a:r>
              <a:rPr lang="en-US" dirty="0" smtClean="0"/>
              <a:t> </a:t>
            </a:r>
            <a:r>
              <a:rPr lang="en-US" dirty="0" err="1" smtClean="0"/>
              <a:t>az</a:t>
            </a:r>
            <a:r>
              <a:rPr lang="en-US" dirty="0" smtClean="0"/>
              <a:t> </a:t>
            </a:r>
            <a:r>
              <a:rPr lang="en-US" dirty="0" err="1" smtClean="0"/>
              <a:t>erkölcstelen</a:t>
            </a:r>
            <a:r>
              <a:rPr lang="en-US" dirty="0" smtClean="0"/>
              <a:t> </a:t>
            </a:r>
            <a:r>
              <a:rPr lang="en-US" dirty="0" err="1" smtClean="0"/>
              <a:t>viselkedés</a:t>
            </a:r>
            <a:r>
              <a:rPr lang="en-US" dirty="0" smtClean="0"/>
              <a:t> </a:t>
            </a:r>
            <a:r>
              <a:rPr lang="en-US" dirty="0" err="1" smtClean="0"/>
              <a:t>mellett</a:t>
            </a:r>
            <a:r>
              <a:rPr lang="en-US" dirty="0" smtClean="0"/>
              <a:t> – </a:t>
            </a:r>
            <a:r>
              <a:rPr lang="en-US" dirty="0" err="1" smtClean="0"/>
              <a:t>akik</a:t>
            </a:r>
            <a:r>
              <a:rPr lang="en-US" dirty="0" smtClean="0"/>
              <a:t> </a:t>
            </a:r>
            <a:r>
              <a:rPr lang="en-US" dirty="0" err="1" smtClean="0"/>
              <a:t>csalnak</a:t>
            </a:r>
            <a:r>
              <a:rPr lang="en-US" dirty="0" smtClean="0"/>
              <a:t>, </a:t>
            </a:r>
            <a:r>
              <a:rPr lang="en-US" dirty="0" err="1" smtClean="0"/>
              <a:t>később</a:t>
            </a:r>
            <a:r>
              <a:rPr lang="en-US" dirty="0" smtClean="0"/>
              <a:t> </a:t>
            </a:r>
            <a:r>
              <a:rPr lang="en-US" dirty="0" err="1" smtClean="0"/>
              <a:t>elnézőbbek</a:t>
            </a:r>
            <a:r>
              <a:rPr lang="en-US" dirty="0" smtClean="0"/>
              <a:t> a </a:t>
            </a:r>
            <a:r>
              <a:rPr lang="en-US" dirty="0" err="1" smtClean="0"/>
              <a:t>csalással</a:t>
            </a:r>
            <a:r>
              <a:rPr lang="en-US" dirty="0" smtClean="0"/>
              <a:t> </a:t>
            </a:r>
            <a:r>
              <a:rPr lang="en-US" dirty="0" err="1" smtClean="0"/>
              <a:t>kapcsolatban</a:t>
            </a:r>
            <a:r>
              <a:rPr lang="en-US" dirty="0" smtClean="0"/>
              <a:t>, </a:t>
            </a:r>
            <a:r>
              <a:rPr lang="en-US" dirty="0" err="1" smtClean="0"/>
              <a:t>aki</a:t>
            </a:r>
            <a:r>
              <a:rPr lang="en-US" dirty="0" smtClean="0"/>
              <a:t> </a:t>
            </a:r>
            <a:r>
              <a:rPr lang="en-US" dirty="0" err="1" smtClean="0"/>
              <a:t>nem</a:t>
            </a:r>
            <a:r>
              <a:rPr lang="en-US" dirty="0" smtClean="0"/>
              <a:t>, </a:t>
            </a:r>
            <a:r>
              <a:rPr lang="en-US" dirty="0" err="1" smtClean="0"/>
              <a:t>azok</a:t>
            </a:r>
            <a:r>
              <a:rPr lang="en-US" dirty="0" smtClean="0"/>
              <a:t> </a:t>
            </a:r>
            <a:r>
              <a:rPr lang="en-US" dirty="0" err="1" smtClean="0"/>
              <a:t>még</a:t>
            </a:r>
            <a:r>
              <a:rPr lang="en-US" dirty="0" smtClean="0"/>
              <a:t> </a:t>
            </a:r>
            <a:r>
              <a:rPr lang="en-US" dirty="0" err="1" smtClean="0"/>
              <a:t>szigorúbbak</a:t>
            </a:r>
            <a:endParaRPr lang="en-US" dirty="0" smtClean="0"/>
          </a:p>
          <a:p>
            <a:r>
              <a:rPr lang="en-US" dirty="0" smtClean="0"/>
              <a:t>De! </a:t>
            </a:r>
            <a:r>
              <a:rPr lang="en-US" dirty="0" err="1" smtClean="0"/>
              <a:t>Kísértés</a:t>
            </a:r>
            <a:r>
              <a:rPr lang="en-US" dirty="0" smtClean="0"/>
              <a:t> is </a:t>
            </a:r>
            <a:r>
              <a:rPr lang="en-US" dirty="0" err="1" smtClean="0"/>
              <a:t>elég</a:t>
            </a:r>
            <a:r>
              <a:rPr lang="en-US" dirty="0" smtClean="0"/>
              <a:t> a </a:t>
            </a:r>
            <a:r>
              <a:rPr lang="en-US" dirty="0" err="1" smtClean="0"/>
              <a:t>kognitív</a:t>
            </a:r>
            <a:r>
              <a:rPr lang="en-US" dirty="0" smtClean="0"/>
              <a:t> </a:t>
            </a:r>
            <a:r>
              <a:rPr lang="en-US" dirty="0" err="1" smtClean="0"/>
              <a:t>disszonancia</a:t>
            </a:r>
            <a:r>
              <a:rPr lang="en-US" dirty="0" smtClean="0"/>
              <a:t> </a:t>
            </a:r>
            <a:r>
              <a:rPr lang="en-US" dirty="0" err="1" smtClean="0"/>
              <a:t>létrejöttéhez</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Külső</a:t>
            </a:r>
            <a:r>
              <a:rPr lang="en-US" dirty="0" smtClean="0"/>
              <a:t> </a:t>
            </a:r>
            <a:r>
              <a:rPr lang="en-US" dirty="0" err="1" smtClean="0"/>
              <a:t>és</a:t>
            </a:r>
            <a:r>
              <a:rPr lang="en-US" dirty="0" smtClean="0"/>
              <a:t> </a:t>
            </a:r>
            <a:r>
              <a:rPr lang="en-US" dirty="0" err="1" smtClean="0"/>
              <a:t>belső</a:t>
            </a:r>
            <a:r>
              <a:rPr lang="en-US" dirty="0" smtClean="0"/>
              <a:t> </a:t>
            </a:r>
            <a:r>
              <a:rPr lang="en-US" dirty="0" err="1" smtClean="0"/>
              <a:t>igazolás</a:t>
            </a:r>
            <a:r>
              <a:rPr lang="en-US" dirty="0" smtClean="0"/>
              <a:t> – </a:t>
            </a:r>
            <a:r>
              <a:rPr lang="en-US" dirty="0" err="1" smtClean="0"/>
              <a:t>ez</a:t>
            </a:r>
            <a:r>
              <a:rPr lang="en-US" dirty="0" smtClean="0"/>
              <a:t> </a:t>
            </a:r>
            <a:r>
              <a:rPr lang="en-US" dirty="0" err="1" smtClean="0"/>
              <a:t>utóbbi</a:t>
            </a:r>
            <a:r>
              <a:rPr lang="en-US" dirty="0" smtClean="0"/>
              <a:t> </a:t>
            </a:r>
            <a:r>
              <a:rPr lang="en-US" dirty="0" err="1" smtClean="0"/>
              <a:t>tartósabb</a:t>
            </a:r>
            <a:endParaRPr lang="en-US" dirty="0" smtClean="0"/>
          </a:p>
          <a:p>
            <a:r>
              <a:rPr lang="en-US" dirty="0" err="1" smtClean="0"/>
              <a:t>Festinger</a:t>
            </a:r>
            <a:r>
              <a:rPr lang="en-US" dirty="0" smtClean="0"/>
              <a:t> </a:t>
            </a:r>
            <a:r>
              <a:rPr lang="en-US" dirty="0" err="1" smtClean="0"/>
              <a:t>és</a:t>
            </a:r>
            <a:r>
              <a:rPr lang="en-US" dirty="0" smtClean="0"/>
              <a:t> </a:t>
            </a:r>
            <a:r>
              <a:rPr lang="en-US" dirty="0" err="1" smtClean="0"/>
              <a:t>Carlsmith</a:t>
            </a:r>
            <a:r>
              <a:rPr lang="en-US" dirty="0" smtClean="0"/>
              <a:t> </a:t>
            </a:r>
            <a:r>
              <a:rPr lang="en-US" dirty="0" err="1" smtClean="0"/>
              <a:t>klasszikus</a:t>
            </a:r>
            <a:r>
              <a:rPr lang="en-US" dirty="0" smtClean="0"/>
              <a:t> </a:t>
            </a:r>
            <a:r>
              <a:rPr lang="en-US" dirty="0" err="1" smtClean="0"/>
              <a:t>vizsgálata</a:t>
            </a:r>
            <a:endParaRPr lang="en-US" dirty="0" smtClean="0"/>
          </a:p>
          <a:p>
            <a:r>
              <a:rPr lang="en-US" dirty="0" err="1" smtClean="0"/>
              <a:t>Disszonancia</a:t>
            </a:r>
            <a:r>
              <a:rPr lang="en-US" dirty="0" smtClean="0"/>
              <a:t> </a:t>
            </a:r>
            <a:r>
              <a:rPr lang="en-US" dirty="0" err="1" smtClean="0"/>
              <a:t>és</a:t>
            </a:r>
            <a:r>
              <a:rPr lang="en-US" dirty="0" smtClean="0"/>
              <a:t> </a:t>
            </a:r>
            <a:r>
              <a:rPr lang="en-US" dirty="0" err="1" smtClean="0"/>
              <a:t>énkép</a:t>
            </a:r>
            <a:endParaRPr lang="en-US" dirty="0" smtClean="0"/>
          </a:p>
          <a:p>
            <a:r>
              <a:rPr lang="en-US" dirty="0" smtClean="0"/>
              <a:t>A </a:t>
            </a:r>
            <a:r>
              <a:rPr lang="en-US" dirty="0" err="1" smtClean="0"/>
              <a:t>disszonanciahatás</a:t>
            </a:r>
            <a:r>
              <a:rPr lang="en-US" dirty="0" smtClean="0"/>
              <a:t> </a:t>
            </a:r>
            <a:r>
              <a:rPr lang="en-US" dirty="0" err="1" smtClean="0"/>
              <a:t>akkor</a:t>
            </a:r>
            <a:r>
              <a:rPr lang="en-US" dirty="0" smtClean="0"/>
              <a:t> a </a:t>
            </a:r>
            <a:r>
              <a:rPr lang="en-US" dirty="0" err="1" smtClean="0"/>
              <a:t>legerősebb</a:t>
            </a:r>
            <a:r>
              <a:rPr lang="en-US" dirty="0" smtClean="0"/>
              <a:t>, ha </a:t>
            </a:r>
            <a:r>
              <a:rPr lang="en-US" dirty="0" err="1" smtClean="0"/>
              <a:t>az</a:t>
            </a:r>
            <a:r>
              <a:rPr lang="en-US" dirty="0" smtClean="0"/>
              <a:t> </a:t>
            </a:r>
            <a:r>
              <a:rPr lang="en-US" dirty="0" err="1" smtClean="0"/>
              <a:t>emberek</a:t>
            </a:r>
            <a:r>
              <a:rPr lang="en-US" dirty="0" smtClean="0"/>
              <a:t> </a:t>
            </a:r>
            <a:r>
              <a:rPr lang="en-US" dirty="0" err="1" smtClean="0"/>
              <a:t>személyes</a:t>
            </a:r>
            <a:r>
              <a:rPr lang="en-US" dirty="0" smtClean="0"/>
              <a:t> </a:t>
            </a:r>
            <a:r>
              <a:rPr lang="en-US" dirty="0" err="1" smtClean="0"/>
              <a:t>felelősséget</a:t>
            </a:r>
            <a:r>
              <a:rPr lang="en-US" dirty="0" smtClean="0"/>
              <a:t> </a:t>
            </a:r>
            <a:r>
              <a:rPr lang="en-US" dirty="0" err="1" smtClean="0"/>
              <a:t>éreznek</a:t>
            </a:r>
            <a:r>
              <a:rPr lang="en-US" dirty="0" smtClean="0"/>
              <a:t> a </a:t>
            </a:r>
            <a:r>
              <a:rPr lang="en-US" dirty="0" err="1" smtClean="0"/>
              <a:t>cselekedeteikért</a:t>
            </a:r>
            <a:r>
              <a:rPr lang="en-US" dirty="0" smtClean="0"/>
              <a:t>, </a:t>
            </a:r>
            <a:r>
              <a:rPr lang="en-US" dirty="0" err="1" smtClean="0"/>
              <a:t>és</a:t>
            </a:r>
            <a:r>
              <a:rPr lang="en-US" dirty="0" smtClean="0"/>
              <a:t>, ha a </a:t>
            </a:r>
            <a:r>
              <a:rPr lang="en-US" dirty="0" err="1" smtClean="0"/>
              <a:t>cselekedeteknek</a:t>
            </a:r>
            <a:r>
              <a:rPr lang="en-US" dirty="0" smtClean="0"/>
              <a:t> </a:t>
            </a:r>
            <a:r>
              <a:rPr lang="en-US" dirty="0" err="1" smtClean="0"/>
              <a:t>súlyos</a:t>
            </a:r>
            <a:r>
              <a:rPr lang="en-US" dirty="0" smtClean="0"/>
              <a:t> </a:t>
            </a:r>
            <a:r>
              <a:rPr lang="en-US" dirty="0" err="1" smtClean="0"/>
              <a:t>negatív</a:t>
            </a:r>
            <a:r>
              <a:rPr lang="en-US" dirty="0" smtClean="0"/>
              <a:t> </a:t>
            </a:r>
            <a:r>
              <a:rPr lang="en-US" dirty="0" err="1" smtClean="0"/>
              <a:t>következményei</a:t>
            </a:r>
            <a:r>
              <a:rPr lang="en-US" dirty="0" smtClean="0"/>
              <a:t> </a:t>
            </a:r>
            <a:r>
              <a:rPr lang="en-US" dirty="0" err="1" smtClean="0"/>
              <a:t>vannak</a:t>
            </a:r>
            <a:endParaRPr lang="en-US" dirty="0" smtClean="0"/>
          </a:p>
          <a:p>
            <a:r>
              <a:rPr lang="en-US" dirty="0" err="1" smtClean="0"/>
              <a:t>Elégtelen</a:t>
            </a:r>
            <a:r>
              <a:rPr lang="en-US" dirty="0" smtClean="0"/>
              <a:t> </a:t>
            </a:r>
            <a:r>
              <a:rPr lang="en-US" dirty="0" err="1" smtClean="0"/>
              <a:t>jutalom</a:t>
            </a:r>
            <a:r>
              <a:rPr lang="en-US" dirty="0" smtClean="0"/>
              <a:t> </a:t>
            </a:r>
            <a:r>
              <a:rPr lang="en-US" dirty="0" err="1" smtClean="0"/>
              <a:t>és</a:t>
            </a:r>
            <a:r>
              <a:rPr lang="en-US" dirty="0" smtClean="0"/>
              <a:t> </a:t>
            </a:r>
            <a:r>
              <a:rPr lang="en-US" dirty="0" err="1" smtClean="0"/>
              <a:t>korlátozott</a:t>
            </a:r>
            <a:r>
              <a:rPr lang="en-US" dirty="0" smtClean="0"/>
              <a:t> </a:t>
            </a:r>
            <a:r>
              <a:rPr lang="en-US" dirty="0" err="1" smtClean="0"/>
              <a:t>büntetés</a:t>
            </a:r>
            <a:r>
              <a:rPr lang="en-US" dirty="0" smtClean="0"/>
              <a:t> a </a:t>
            </a:r>
            <a:r>
              <a:rPr lang="en-US" dirty="0" err="1" smtClean="0"/>
              <a:t>pedagógiában</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Az</a:t>
            </a:r>
            <a:r>
              <a:rPr lang="en-US" dirty="0" smtClean="0"/>
              <a:t> </a:t>
            </a:r>
            <a:r>
              <a:rPr lang="en-US" dirty="0" err="1" smtClean="0"/>
              <a:t>erőfeszítés</a:t>
            </a:r>
            <a:r>
              <a:rPr lang="en-US" dirty="0" smtClean="0"/>
              <a:t> </a:t>
            </a:r>
            <a:r>
              <a:rPr lang="en-US" dirty="0" err="1" smtClean="0"/>
              <a:t>igazolása</a:t>
            </a:r>
            <a:r>
              <a:rPr lang="en-US" dirty="0" smtClean="0"/>
              <a:t> – ha </a:t>
            </a:r>
            <a:r>
              <a:rPr lang="en-US" dirty="0" err="1" smtClean="0"/>
              <a:t>kínos</a:t>
            </a:r>
            <a:r>
              <a:rPr lang="en-US" dirty="0" smtClean="0"/>
              <a:t> </a:t>
            </a:r>
            <a:r>
              <a:rPr lang="en-US" dirty="0" err="1" smtClean="0"/>
              <a:t>élménynek</a:t>
            </a:r>
            <a:r>
              <a:rPr lang="en-US" dirty="0" smtClean="0"/>
              <a:t> </a:t>
            </a:r>
            <a:r>
              <a:rPr lang="en-US" dirty="0" err="1" smtClean="0"/>
              <a:t>vetjük</a:t>
            </a:r>
            <a:r>
              <a:rPr lang="en-US" dirty="0" smtClean="0"/>
              <a:t> </a:t>
            </a:r>
            <a:r>
              <a:rPr lang="en-US" dirty="0" err="1" smtClean="0"/>
              <a:t>alá</a:t>
            </a:r>
            <a:r>
              <a:rPr lang="en-US" dirty="0" smtClean="0"/>
              <a:t> </a:t>
            </a:r>
            <a:r>
              <a:rPr lang="en-US" dirty="0" err="1" smtClean="0"/>
              <a:t>magunkat</a:t>
            </a:r>
            <a:r>
              <a:rPr lang="en-US" dirty="0" smtClean="0"/>
              <a:t> </a:t>
            </a:r>
            <a:r>
              <a:rPr lang="en-US" dirty="0" err="1" smtClean="0"/>
              <a:t>egy</a:t>
            </a:r>
            <a:r>
              <a:rPr lang="en-US" dirty="0" smtClean="0"/>
              <a:t> </a:t>
            </a:r>
            <a:r>
              <a:rPr lang="en-US" dirty="0" err="1" smtClean="0"/>
              <a:t>cél</a:t>
            </a:r>
            <a:r>
              <a:rPr lang="en-US" dirty="0" smtClean="0"/>
              <a:t> </a:t>
            </a:r>
            <a:r>
              <a:rPr lang="en-US" dirty="0" err="1" smtClean="0"/>
              <a:t>érdekében</a:t>
            </a:r>
            <a:r>
              <a:rPr lang="en-US" dirty="0" smtClean="0"/>
              <a:t>, </a:t>
            </a:r>
            <a:r>
              <a:rPr lang="en-US" dirty="0" err="1" smtClean="0"/>
              <a:t>akkor</a:t>
            </a:r>
            <a:r>
              <a:rPr lang="en-US" dirty="0" smtClean="0"/>
              <a:t> a </a:t>
            </a:r>
            <a:r>
              <a:rPr lang="en-US" dirty="0" err="1" smtClean="0"/>
              <a:t>cél</a:t>
            </a:r>
            <a:r>
              <a:rPr lang="en-US" dirty="0" smtClean="0"/>
              <a:t> </a:t>
            </a:r>
            <a:r>
              <a:rPr lang="en-US" dirty="0" err="1" smtClean="0"/>
              <a:t>vonzóbbá</a:t>
            </a:r>
            <a:r>
              <a:rPr lang="en-US" dirty="0" smtClean="0"/>
              <a:t> </a:t>
            </a:r>
            <a:r>
              <a:rPr lang="en-US" dirty="0" err="1" smtClean="0"/>
              <a:t>válik</a:t>
            </a:r>
            <a:endParaRPr lang="en-US" dirty="0" smtClean="0"/>
          </a:p>
          <a:p>
            <a:r>
              <a:rPr lang="en-US" dirty="0" smtClean="0"/>
              <a:t>A </a:t>
            </a:r>
            <a:r>
              <a:rPr lang="en-US" dirty="0" err="1" smtClean="0"/>
              <a:t>kegyetlenség</a:t>
            </a:r>
            <a:r>
              <a:rPr lang="en-US" dirty="0" smtClean="0"/>
              <a:t> </a:t>
            </a:r>
            <a:r>
              <a:rPr lang="en-US" dirty="0" err="1" smtClean="0"/>
              <a:t>igazolása</a:t>
            </a:r>
            <a:r>
              <a:rPr lang="en-US" dirty="0" smtClean="0"/>
              <a:t> – </a:t>
            </a:r>
            <a:r>
              <a:rPr lang="en-US" dirty="0" err="1" smtClean="0"/>
              <a:t>dehumanizálás</a:t>
            </a:r>
            <a:r>
              <a:rPr lang="en-US" dirty="0" smtClean="0"/>
              <a:t>, </a:t>
            </a:r>
            <a:r>
              <a:rPr lang="en-US" dirty="0" err="1" smtClean="0"/>
              <a:t>önmagát</a:t>
            </a:r>
            <a:r>
              <a:rPr lang="en-US" dirty="0" smtClean="0"/>
              <a:t> </a:t>
            </a:r>
            <a:r>
              <a:rPr lang="en-US" dirty="0" err="1" smtClean="0"/>
              <a:t>beteljesítő</a:t>
            </a:r>
            <a:r>
              <a:rPr lang="en-US" dirty="0" smtClean="0"/>
              <a:t> </a:t>
            </a:r>
            <a:r>
              <a:rPr lang="en-US" dirty="0" err="1" smtClean="0"/>
              <a:t>jóslat</a:t>
            </a:r>
            <a:endParaRPr lang="en-US" dirty="0" smtClean="0"/>
          </a:p>
          <a:p>
            <a:r>
              <a:rPr lang="en-US" dirty="0" err="1" smtClean="0"/>
              <a:t>Az</a:t>
            </a:r>
            <a:r>
              <a:rPr lang="en-US" dirty="0" smtClean="0"/>
              <a:t> </a:t>
            </a:r>
            <a:r>
              <a:rPr lang="en-US" dirty="0" err="1" smtClean="0"/>
              <a:t>elkerülhetetlenség</a:t>
            </a:r>
            <a:r>
              <a:rPr lang="en-US" dirty="0" smtClean="0"/>
              <a:t> </a:t>
            </a:r>
            <a:r>
              <a:rPr lang="en-US" dirty="0" err="1" smtClean="0"/>
              <a:t>pszichológiája</a:t>
            </a:r>
            <a:endParaRPr lang="en-US" dirty="0" smtClean="0"/>
          </a:p>
          <a:p>
            <a:r>
              <a:rPr lang="en-US" dirty="0" err="1" smtClean="0"/>
              <a:t>Az</a:t>
            </a:r>
            <a:r>
              <a:rPr lang="en-US" dirty="0" smtClean="0"/>
              <a:t> </a:t>
            </a:r>
            <a:r>
              <a:rPr lang="en-US" dirty="0" err="1" smtClean="0"/>
              <a:t>önértékelés</a:t>
            </a:r>
            <a:r>
              <a:rPr lang="en-US" dirty="0" smtClean="0"/>
              <a:t> </a:t>
            </a:r>
            <a:r>
              <a:rPr lang="en-US" dirty="0" err="1" smtClean="0"/>
              <a:t>jelentősége</a:t>
            </a:r>
            <a:endParaRPr lang="en-US" dirty="0" smtClean="0"/>
          </a:p>
          <a:p>
            <a:r>
              <a:rPr lang="en-US" dirty="0" err="1" smtClean="0"/>
              <a:t>Kritikák</a:t>
            </a:r>
            <a:r>
              <a:rPr lang="en-US" dirty="0" smtClean="0"/>
              <a:t> – pl. </a:t>
            </a:r>
            <a:r>
              <a:rPr lang="en-US" dirty="0" err="1" smtClean="0"/>
              <a:t>Bem</a:t>
            </a:r>
            <a:r>
              <a:rPr lang="en-US" dirty="0" smtClean="0"/>
              <a:t> </a:t>
            </a:r>
            <a:r>
              <a:rPr lang="en-US" dirty="0" err="1" smtClean="0"/>
              <a:t>önészlelési</a:t>
            </a:r>
            <a:r>
              <a:rPr lang="en-US" dirty="0" smtClean="0"/>
              <a:t> </a:t>
            </a:r>
            <a:r>
              <a:rPr lang="en-US" dirty="0" err="1" smtClean="0"/>
              <a:t>elmélete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Attribúció</a:t>
            </a:r>
            <a:endParaRPr lang="en-US" dirty="0"/>
          </a:p>
        </p:txBody>
      </p:sp>
      <p:sp>
        <p:nvSpPr>
          <p:cNvPr id="3" name="Content Placeholder 2"/>
          <p:cNvSpPr>
            <a:spLocks noGrp="1"/>
          </p:cNvSpPr>
          <p:nvPr>
            <p:ph idx="1"/>
          </p:nvPr>
        </p:nvSpPr>
        <p:spPr/>
        <p:txBody>
          <a:bodyPr/>
          <a:lstStyle/>
          <a:p>
            <a:r>
              <a:rPr lang="en-US" dirty="0" err="1" smtClean="0"/>
              <a:t>Miért</a:t>
            </a:r>
            <a:r>
              <a:rPr lang="en-US" dirty="0" smtClean="0"/>
              <a:t>?</a:t>
            </a:r>
          </a:p>
          <a:p>
            <a:r>
              <a:rPr lang="en-US" dirty="0" smtClean="0"/>
              <a:t>Ok-</a:t>
            </a:r>
            <a:r>
              <a:rPr lang="en-US" dirty="0" err="1" smtClean="0"/>
              <a:t>okozati</a:t>
            </a:r>
            <a:r>
              <a:rPr lang="en-US" dirty="0" smtClean="0"/>
              <a:t> </a:t>
            </a:r>
            <a:r>
              <a:rPr lang="en-US" dirty="0" err="1" smtClean="0"/>
              <a:t>viszonyok</a:t>
            </a:r>
            <a:r>
              <a:rPr lang="en-US" dirty="0" smtClean="0"/>
              <a:t> </a:t>
            </a:r>
            <a:r>
              <a:rPr lang="en-US" dirty="0" err="1" smtClean="0"/>
              <a:t>észlelése</a:t>
            </a:r>
            <a:endParaRPr lang="en-US" dirty="0" smtClean="0"/>
          </a:p>
          <a:p>
            <a:r>
              <a:rPr lang="en-US" dirty="0" smtClean="0"/>
              <a:t>A </a:t>
            </a:r>
            <a:r>
              <a:rPr lang="en-US" dirty="0" err="1" smtClean="0"/>
              <a:t>cselekvés</a:t>
            </a:r>
            <a:r>
              <a:rPr lang="en-US" dirty="0" smtClean="0"/>
              <a:t> </a:t>
            </a:r>
            <a:r>
              <a:rPr lang="en-US" dirty="0" err="1" smtClean="0"/>
              <a:t>naiv</a:t>
            </a:r>
            <a:r>
              <a:rPr lang="en-US" dirty="0" smtClean="0"/>
              <a:t> </a:t>
            </a:r>
            <a:r>
              <a:rPr lang="en-US" dirty="0" err="1" smtClean="0"/>
              <a:t>elemzése</a:t>
            </a:r>
            <a:r>
              <a:rPr lang="en-US" dirty="0" smtClean="0"/>
              <a:t> – </a:t>
            </a:r>
            <a:r>
              <a:rPr lang="en-US" dirty="0" err="1" smtClean="0"/>
              <a:t>Heider</a:t>
            </a:r>
            <a:r>
              <a:rPr lang="en-US" dirty="0" smtClean="0"/>
              <a:t> – </a:t>
            </a:r>
            <a:r>
              <a:rPr lang="en-US" dirty="0" err="1" smtClean="0"/>
              <a:t>külső</a:t>
            </a:r>
            <a:r>
              <a:rPr lang="en-US" dirty="0" smtClean="0"/>
              <a:t> </a:t>
            </a:r>
            <a:r>
              <a:rPr lang="en-US" dirty="0" err="1" smtClean="0"/>
              <a:t>és</a:t>
            </a:r>
            <a:r>
              <a:rPr lang="en-US" dirty="0" smtClean="0"/>
              <a:t> </a:t>
            </a:r>
            <a:r>
              <a:rPr lang="en-US" dirty="0" err="1" smtClean="0"/>
              <a:t>belső</a:t>
            </a:r>
            <a:r>
              <a:rPr lang="en-US" dirty="0" smtClean="0"/>
              <a:t> </a:t>
            </a:r>
            <a:r>
              <a:rPr lang="en-US" dirty="0" err="1" smtClean="0"/>
              <a:t>okok</a:t>
            </a:r>
            <a:endParaRPr lang="en-US" dirty="0" smtClean="0"/>
          </a:p>
          <a:p>
            <a:r>
              <a:rPr lang="en-US" dirty="0" err="1" smtClean="0"/>
              <a:t>Kovariáció</a:t>
            </a:r>
            <a:r>
              <a:rPr lang="en-US" dirty="0" smtClean="0"/>
              <a:t> </a:t>
            </a:r>
            <a:r>
              <a:rPr lang="en-US" dirty="0" err="1" smtClean="0"/>
              <a:t>és</a:t>
            </a:r>
            <a:r>
              <a:rPr lang="en-US" dirty="0" smtClean="0"/>
              <a:t> </a:t>
            </a:r>
            <a:r>
              <a:rPr lang="en-US" dirty="0" err="1" smtClean="0"/>
              <a:t>konfigurácó</a:t>
            </a:r>
            <a:r>
              <a:rPr lang="en-US" dirty="0" smtClean="0"/>
              <a:t> – Kelley – </a:t>
            </a:r>
            <a:r>
              <a:rPr lang="en-US" dirty="0" err="1" smtClean="0"/>
              <a:t>több</a:t>
            </a:r>
            <a:r>
              <a:rPr lang="en-US" dirty="0" smtClean="0"/>
              <a:t> </a:t>
            </a:r>
            <a:r>
              <a:rPr lang="en-US" dirty="0" err="1" smtClean="0"/>
              <a:t>megfigyelése</a:t>
            </a:r>
            <a:r>
              <a:rPr lang="en-US" dirty="0" smtClean="0"/>
              <a:t> </a:t>
            </a:r>
            <a:r>
              <a:rPr lang="en-US" dirty="0" err="1" smtClean="0"/>
              <a:t>alapuló</a:t>
            </a:r>
            <a:r>
              <a:rPr lang="en-US" dirty="0" smtClean="0"/>
              <a:t> </a:t>
            </a:r>
            <a:r>
              <a:rPr lang="en-US" dirty="0" err="1" smtClean="0"/>
              <a:t>attribúciók</a:t>
            </a:r>
            <a:r>
              <a:rPr lang="en-US" dirty="0" smtClean="0"/>
              <a:t> – </a:t>
            </a:r>
            <a:r>
              <a:rPr lang="en-US" dirty="0" err="1" smtClean="0"/>
              <a:t>kovariáció</a:t>
            </a:r>
            <a:r>
              <a:rPr lang="en-US" dirty="0" smtClean="0"/>
              <a:t> (</a:t>
            </a:r>
            <a:r>
              <a:rPr lang="en-US" dirty="0" err="1" smtClean="0"/>
              <a:t>konszenzus</a:t>
            </a:r>
            <a:r>
              <a:rPr lang="en-US" dirty="0" smtClean="0"/>
              <a:t>, </a:t>
            </a:r>
            <a:r>
              <a:rPr lang="en-US" dirty="0" err="1" smtClean="0"/>
              <a:t>konzisztencia</a:t>
            </a:r>
            <a:r>
              <a:rPr lang="en-US" dirty="0" smtClean="0"/>
              <a:t>, </a:t>
            </a:r>
            <a:r>
              <a:rPr lang="en-US" dirty="0" err="1" smtClean="0"/>
              <a:t>disztinktivitás</a:t>
            </a:r>
            <a:r>
              <a:rPr lang="en-US" dirty="0" smtClean="0"/>
              <a:t>), </a:t>
            </a:r>
            <a:r>
              <a:rPr lang="en-US" dirty="0" err="1" smtClean="0"/>
              <a:t>egyetelen</a:t>
            </a:r>
            <a:r>
              <a:rPr lang="en-US" dirty="0" smtClean="0"/>
              <a:t> </a:t>
            </a:r>
            <a:r>
              <a:rPr lang="en-US" dirty="0" err="1" smtClean="0"/>
              <a:t>megfigyelésen</a:t>
            </a:r>
            <a:r>
              <a:rPr lang="en-US" dirty="0" smtClean="0"/>
              <a:t> </a:t>
            </a:r>
            <a:r>
              <a:rPr lang="en-US" dirty="0" err="1" smtClean="0"/>
              <a:t>alapuló</a:t>
            </a:r>
            <a:r>
              <a:rPr lang="en-US" dirty="0" smtClean="0"/>
              <a:t> </a:t>
            </a:r>
            <a:r>
              <a:rPr lang="en-US" dirty="0" err="1" smtClean="0"/>
              <a:t>attribúciók</a:t>
            </a:r>
            <a:r>
              <a:rPr lang="en-US" dirty="0" smtClean="0"/>
              <a:t> – </a:t>
            </a:r>
            <a:r>
              <a:rPr lang="en-US" dirty="0" err="1" smtClean="0"/>
              <a:t>konfiguráció</a:t>
            </a:r>
            <a:r>
              <a:rPr lang="en-US" dirty="0" smtClean="0"/>
              <a:t> (</a:t>
            </a:r>
            <a:r>
              <a:rPr lang="en-US" dirty="0" err="1" smtClean="0"/>
              <a:t>kauzális</a:t>
            </a:r>
            <a:r>
              <a:rPr lang="en-US" dirty="0" smtClean="0"/>
              <a:t> </a:t>
            </a:r>
            <a:r>
              <a:rPr lang="en-US" dirty="0" err="1" smtClean="0"/>
              <a:t>sémák</a:t>
            </a:r>
            <a:r>
              <a:rPr lang="en-US" dirty="0" smtClean="0"/>
              <a:t>: </a:t>
            </a:r>
            <a:r>
              <a:rPr lang="en-US" dirty="0" err="1" smtClean="0"/>
              <a:t>hiedelmek</a:t>
            </a:r>
            <a:r>
              <a:rPr lang="en-US" dirty="0" smtClean="0"/>
              <a:t>, </a:t>
            </a:r>
            <a:r>
              <a:rPr lang="en-US" dirty="0" err="1" smtClean="0"/>
              <a:t>prekoncepciók</a:t>
            </a:r>
            <a:r>
              <a:rPr lang="en-US" dirty="0" smtClean="0"/>
              <a:t>, </a:t>
            </a:r>
            <a:r>
              <a:rPr lang="en-US" dirty="0" err="1" smtClean="0"/>
              <a:t>leszámítolási</a:t>
            </a:r>
            <a:r>
              <a:rPr lang="en-US" dirty="0" smtClean="0"/>
              <a:t> </a:t>
            </a:r>
            <a:r>
              <a:rPr lang="en-US" dirty="0" err="1" smtClean="0"/>
              <a:t>elv</a:t>
            </a:r>
            <a:r>
              <a:rPr lang="en-US" dirty="0" smtClean="0"/>
              <a:t>, </a:t>
            </a:r>
            <a:r>
              <a:rPr lang="en-US" dirty="0" err="1" smtClean="0"/>
              <a:t>felnagyítási</a:t>
            </a:r>
            <a:r>
              <a:rPr lang="en-US" dirty="0" smtClean="0"/>
              <a:t> </a:t>
            </a:r>
            <a:r>
              <a:rPr lang="en-US" dirty="0" err="1" smtClean="0"/>
              <a:t>elv</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Alapvető</a:t>
            </a:r>
            <a:r>
              <a:rPr lang="en-US" dirty="0" smtClean="0"/>
              <a:t> </a:t>
            </a:r>
            <a:r>
              <a:rPr lang="en-US" dirty="0" err="1" smtClean="0"/>
              <a:t>kérdések</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Belső</a:t>
            </a:r>
            <a:r>
              <a:rPr lang="en-US" dirty="0" smtClean="0"/>
              <a:t> </a:t>
            </a:r>
            <a:r>
              <a:rPr lang="en-US" dirty="0" err="1" smtClean="0"/>
              <a:t>és</a:t>
            </a:r>
            <a:r>
              <a:rPr lang="en-US" dirty="0" smtClean="0"/>
              <a:t> </a:t>
            </a:r>
            <a:r>
              <a:rPr lang="en-US" dirty="0" err="1" smtClean="0"/>
              <a:t>külső</a:t>
            </a:r>
            <a:r>
              <a:rPr lang="en-US" dirty="0" smtClean="0"/>
              <a:t> </a:t>
            </a:r>
            <a:r>
              <a:rPr lang="en-US" dirty="0" err="1" smtClean="0"/>
              <a:t>attribúció</a:t>
            </a:r>
            <a:r>
              <a:rPr lang="en-US" dirty="0" smtClean="0"/>
              <a:t> </a:t>
            </a:r>
            <a:r>
              <a:rPr lang="en-US" dirty="0" err="1" smtClean="0"/>
              <a:t>nem</a:t>
            </a:r>
            <a:r>
              <a:rPr lang="en-US" dirty="0" smtClean="0"/>
              <a:t> </a:t>
            </a:r>
            <a:r>
              <a:rPr lang="en-US" dirty="0" err="1" smtClean="0"/>
              <a:t>mindig</a:t>
            </a:r>
            <a:r>
              <a:rPr lang="en-US" dirty="0" smtClean="0"/>
              <a:t> </a:t>
            </a:r>
            <a:r>
              <a:rPr lang="en-US" dirty="0" err="1" smtClean="0"/>
              <a:t>megkülönböztethető</a:t>
            </a:r>
            <a:endParaRPr lang="en-US" dirty="0" smtClean="0"/>
          </a:p>
          <a:p>
            <a:r>
              <a:rPr lang="en-US" dirty="0" err="1" smtClean="0"/>
              <a:t>Hibák</a:t>
            </a:r>
            <a:r>
              <a:rPr lang="en-US" dirty="0" smtClean="0"/>
              <a:t> </a:t>
            </a:r>
            <a:r>
              <a:rPr lang="en-US" dirty="0" err="1" smtClean="0"/>
              <a:t>és</a:t>
            </a:r>
            <a:r>
              <a:rPr lang="en-US" dirty="0" smtClean="0"/>
              <a:t> </a:t>
            </a:r>
            <a:r>
              <a:rPr lang="en-US" dirty="0" err="1" smtClean="0"/>
              <a:t>elfogultságok</a:t>
            </a:r>
            <a:r>
              <a:rPr lang="en-US" dirty="0" smtClean="0"/>
              <a:t> – </a:t>
            </a:r>
            <a:r>
              <a:rPr lang="en-US" dirty="0" err="1" smtClean="0"/>
              <a:t>alapvető</a:t>
            </a:r>
            <a:r>
              <a:rPr lang="en-US" dirty="0" smtClean="0"/>
              <a:t> </a:t>
            </a:r>
            <a:r>
              <a:rPr lang="en-US" dirty="0" err="1" smtClean="0"/>
              <a:t>attribúciós</a:t>
            </a:r>
            <a:r>
              <a:rPr lang="en-US" dirty="0" smtClean="0"/>
              <a:t> </a:t>
            </a:r>
            <a:r>
              <a:rPr lang="en-US" dirty="0" err="1" smtClean="0"/>
              <a:t>hiba</a:t>
            </a:r>
            <a:r>
              <a:rPr lang="en-US" dirty="0" smtClean="0"/>
              <a:t> (Ross): a </a:t>
            </a:r>
            <a:r>
              <a:rPr lang="en-US" dirty="0" err="1" smtClean="0"/>
              <a:t>megfigyelők</a:t>
            </a:r>
            <a:r>
              <a:rPr lang="en-US" dirty="0" smtClean="0"/>
              <a:t> </a:t>
            </a:r>
            <a:r>
              <a:rPr lang="en-US" dirty="0" err="1" smtClean="0"/>
              <a:t>túlbecsülik</a:t>
            </a:r>
            <a:r>
              <a:rPr lang="en-US" dirty="0" smtClean="0"/>
              <a:t> a </a:t>
            </a:r>
            <a:r>
              <a:rPr lang="en-US" dirty="0" err="1" smtClean="0"/>
              <a:t>személyes</a:t>
            </a:r>
            <a:r>
              <a:rPr lang="en-US" dirty="0" smtClean="0"/>
              <a:t> </a:t>
            </a:r>
            <a:r>
              <a:rPr lang="en-US" dirty="0" err="1" smtClean="0"/>
              <a:t>tényezőket</a:t>
            </a:r>
            <a:r>
              <a:rPr lang="en-US" dirty="0" smtClean="0"/>
              <a:t> </a:t>
            </a:r>
            <a:r>
              <a:rPr lang="en-US" dirty="0" err="1" smtClean="0"/>
              <a:t>és</a:t>
            </a:r>
            <a:r>
              <a:rPr lang="en-US" dirty="0" smtClean="0"/>
              <a:t> </a:t>
            </a:r>
            <a:r>
              <a:rPr lang="en-US" dirty="0" err="1" smtClean="0"/>
              <a:t>alábecsülik</a:t>
            </a:r>
            <a:r>
              <a:rPr lang="en-US" dirty="0" smtClean="0"/>
              <a:t> a </a:t>
            </a:r>
            <a:r>
              <a:rPr lang="en-US" dirty="0" err="1" smtClean="0"/>
              <a:t>szituációs</a:t>
            </a:r>
            <a:r>
              <a:rPr lang="en-US" dirty="0" smtClean="0"/>
              <a:t> </a:t>
            </a:r>
            <a:r>
              <a:rPr lang="en-US" dirty="0" err="1" smtClean="0"/>
              <a:t>tényezőket</a:t>
            </a:r>
            <a:endParaRPr lang="en-US" dirty="0" smtClean="0"/>
          </a:p>
          <a:p>
            <a:r>
              <a:rPr lang="en-US" dirty="0" err="1" smtClean="0"/>
              <a:t>Cselekvő</a:t>
            </a:r>
            <a:r>
              <a:rPr lang="en-US" dirty="0" smtClean="0"/>
              <a:t> </a:t>
            </a:r>
            <a:r>
              <a:rPr lang="en-US" dirty="0" err="1" smtClean="0"/>
              <a:t>és</a:t>
            </a:r>
            <a:r>
              <a:rPr lang="en-US" dirty="0" smtClean="0"/>
              <a:t> </a:t>
            </a:r>
            <a:r>
              <a:rPr lang="en-US" dirty="0" err="1" smtClean="0"/>
              <a:t>megfigyelő</a:t>
            </a:r>
            <a:r>
              <a:rPr lang="en-US" dirty="0" smtClean="0"/>
              <a:t> (</a:t>
            </a:r>
            <a:r>
              <a:rPr lang="en-US" dirty="0" err="1" smtClean="0"/>
              <a:t>én</a:t>
            </a:r>
            <a:r>
              <a:rPr lang="en-US" dirty="0" smtClean="0"/>
              <a:t> </a:t>
            </a:r>
            <a:r>
              <a:rPr lang="en-US" dirty="0" err="1" smtClean="0"/>
              <a:t>és</a:t>
            </a:r>
            <a:r>
              <a:rPr lang="en-US" dirty="0" smtClean="0"/>
              <a:t> a </a:t>
            </a:r>
            <a:r>
              <a:rPr lang="en-US" dirty="0" err="1" smtClean="0"/>
              <a:t>másik</a:t>
            </a:r>
            <a:r>
              <a:rPr lang="en-US" dirty="0" smtClean="0"/>
              <a:t>) </a:t>
            </a:r>
            <a:r>
              <a:rPr lang="en-US" dirty="0" err="1" smtClean="0"/>
              <a:t>különbözősége</a:t>
            </a:r>
            <a:endParaRPr lang="en-US" dirty="0" smtClean="0"/>
          </a:p>
          <a:p>
            <a:r>
              <a:rPr lang="en-US" dirty="0" err="1" smtClean="0"/>
              <a:t>Az</a:t>
            </a:r>
            <a:r>
              <a:rPr lang="en-US" dirty="0" smtClean="0"/>
              <a:t> </a:t>
            </a:r>
            <a:r>
              <a:rPr lang="en-US" dirty="0" err="1" smtClean="0"/>
              <a:t>én</a:t>
            </a:r>
            <a:r>
              <a:rPr lang="en-US" dirty="0" smtClean="0"/>
              <a:t> </a:t>
            </a:r>
            <a:r>
              <a:rPr lang="en-US" dirty="0" err="1" smtClean="0"/>
              <a:t>szolgálatában</a:t>
            </a:r>
            <a:r>
              <a:rPr lang="en-US" dirty="0" smtClean="0"/>
              <a:t> </a:t>
            </a:r>
            <a:r>
              <a:rPr lang="en-US" dirty="0" err="1" smtClean="0"/>
              <a:t>álló</a:t>
            </a:r>
            <a:r>
              <a:rPr lang="en-US" dirty="0" smtClean="0"/>
              <a:t> </a:t>
            </a:r>
            <a:r>
              <a:rPr lang="en-US" dirty="0" err="1" smtClean="0"/>
              <a:t>torzítások</a:t>
            </a:r>
            <a:r>
              <a:rPr lang="en-US" dirty="0" smtClean="0"/>
              <a:t>: </a:t>
            </a:r>
            <a:r>
              <a:rPr lang="en-US" dirty="0" err="1" smtClean="0"/>
              <a:t>siker</a:t>
            </a:r>
            <a:r>
              <a:rPr lang="en-US" dirty="0" smtClean="0"/>
              <a:t> </a:t>
            </a:r>
            <a:r>
              <a:rPr lang="en-US" dirty="0" err="1" smtClean="0"/>
              <a:t>és</a:t>
            </a:r>
            <a:r>
              <a:rPr lang="en-US" dirty="0" smtClean="0"/>
              <a:t> </a:t>
            </a:r>
            <a:r>
              <a:rPr lang="en-US" dirty="0" err="1" smtClean="0"/>
              <a:t>kudarc</a:t>
            </a:r>
            <a:r>
              <a:rPr lang="en-US" dirty="0" smtClean="0"/>
              <a:t>, </a:t>
            </a:r>
            <a:r>
              <a:rPr lang="en-US" dirty="0" err="1" smtClean="0"/>
              <a:t>énerősítő</a:t>
            </a:r>
            <a:r>
              <a:rPr lang="en-US" dirty="0" smtClean="0"/>
              <a:t> </a:t>
            </a:r>
            <a:r>
              <a:rPr lang="en-US" dirty="0" err="1" smtClean="0"/>
              <a:t>és</a:t>
            </a:r>
            <a:r>
              <a:rPr lang="en-US" dirty="0" smtClean="0"/>
              <a:t> </a:t>
            </a:r>
            <a:r>
              <a:rPr lang="en-US" dirty="0" err="1" smtClean="0"/>
              <a:t>énvédő</a:t>
            </a:r>
            <a:r>
              <a:rPr lang="en-US" dirty="0" smtClean="0"/>
              <a:t> </a:t>
            </a:r>
            <a:r>
              <a:rPr lang="en-US" dirty="0" err="1" smtClean="0"/>
              <a:t>torzítások</a:t>
            </a:r>
            <a:r>
              <a:rPr lang="en-US" dirty="0" smtClean="0"/>
              <a:t>, </a:t>
            </a:r>
            <a:r>
              <a:rPr lang="en-US" dirty="0" err="1" smtClean="0"/>
              <a:t>önmagunk</a:t>
            </a:r>
            <a:r>
              <a:rPr lang="en-US" dirty="0" smtClean="0"/>
              <a:t> </a:t>
            </a:r>
            <a:r>
              <a:rPr lang="en-US" dirty="0" err="1" smtClean="0"/>
              <a:t>hátrányba</a:t>
            </a:r>
            <a:r>
              <a:rPr lang="en-US" dirty="0" smtClean="0"/>
              <a:t> </a:t>
            </a:r>
            <a:r>
              <a:rPr lang="en-US" dirty="0" err="1" smtClean="0"/>
              <a:t>hozása</a:t>
            </a:r>
            <a:endParaRPr lang="en-US" dirty="0" smtClean="0"/>
          </a:p>
          <a:p>
            <a:r>
              <a:rPr lang="en-US" dirty="0" smtClean="0"/>
              <a:t>A </a:t>
            </a:r>
            <a:r>
              <a:rPr lang="en-US" dirty="0" err="1" smtClean="0"/>
              <a:t>csoportot</a:t>
            </a:r>
            <a:r>
              <a:rPr lang="en-US" dirty="0" smtClean="0"/>
              <a:t> </a:t>
            </a:r>
            <a:r>
              <a:rPr lang="en-US" dirty="0" err="1" smtClean="0"/>
              <a:t>szolgáló</a:t>
            </a:r>
            <a:r>
              <a:rPr lang="en-US" dirty="0" smtClean="0"/>
              <a:t> </a:t>
            </a:r>
            <a:r>
              <a:rPr lang="en-US" dirty="0" err="1" smtClean="0"/>
              <a:t>torzítás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Az</a:t>
            </a:r>
            <a:r>
              <a:rPr lang="en-US" dirty="0" smtClean="0"/>
              <a:t> </a:t>
            </a:r>
            <a:r>
              <a:rPr lang="en-US" dirty="0" err="1" smtClean="0"/>
              <a:t>attribúciós</a:t>
            </a:r>
            <a:r>
              <a:rPr lang="en-US" dirty="0" smtClean="0"/>
              <a:t> </a:t>
            </a:r>
            <a:r>
              <a:rPr lang="en-US" dirty="0" err="1" smtClean="0"/>
              <a:t>elmélet</a:t>
            </a:r>
            <a:r>
              <a:rPr lang="en-US" dirty="0" smtClean="0"/>
              <a:t> </a:t>
            </a:r>
            <a:r>
              <a:rPr lang="en-US" dirty="0" err="1" smtClean="0"/>
              <a:t>alkalmazása</a:t>
            </a:r>
            <a:endParaRPr lang="en-US" dirty="0"/>
          </a:p>
        </p:txBody>
      </p:sp>
      <p:sp>
        <p:nvSpPr>
          <p:cNvPr id="3" name="Content Placeholder 2"/>
          <p:cNvSpPr>
            <a:spLocks noGrp="1"/>
          </p:cNvSpPr>
          <p:nvPr>
            <p:ph idx="1"/>
          </p:nvPr>
        </p:nvSpPr>
        <p:spPr/>
        <p:txBody>
          <a:bodyPr/>
          <a:lstStyle/>
          <a:p>
            <a:r>
              <a:rPr lang="en-US" dirty="0" err="1" smtClean="0"/>
              <a:t>Atrribúciók</a:t>
            </a:r>
            <a:r>
              <a:rPr lang="en-US" dirty="0" smtClean="0"/>
              <a:t> </a:t>
            </a:r>
            <a:r>
              <a:rPr lang="en-US" dirty="0" err="1" smtClean="0"/>
              <a:t>és</a:t>
            </a:r>
            <a:r>
              <a:rPr lang="en-US" dirty="0" smtClean="0"/>
              <a:t> </a:t>
            </a:r>
            <a:r>
              <a:rPr lang="en-US" dirty="0" err="1" smtClean="0"/>
              <a:t>klinikai</a:t>
            </a:r>
            <a:r>
              <a:rPr lang="en-US" dirty="0" smtClean="0"/>
              <a:t> </a:t>
            </a:r>
            <a:r>
              <a:rPr lang="en-US" dirty="0" err="1" smtClean="0"/>
              <a:t>pszichológia</a:t>
            </a:r>
            <a:endParaRPr lang="en-US" dirty="0" smtClean="0"/>
          </a:p>
          <a:p>
            <a:r>
              <a:rPr lang="en-US" dirty="0" err="1" smtClean="0"/>
              <a:t>Téves</a:t>
            </a:r>
            <a:r>
              <a:rPr lang="en-US" dirty="0" smtClean="0"/>
              <a:t> </a:t>
            </a:r>
            <a:r>
              <a:rPr lang="en-US" dirty="0" err="1" smtClean="0"/>
              <a:t>attribúciók</a:t>
            </a:r>
            <a:endParaRPr lang="en-US" dirty="0" smtClean="0"/>
          </a:p>
          <a:p>
            <a:r>
              <a:rPr lang="en-US" dirty="0" err="1" smtClean="0"/>
              <a:t>Tanult</a:t>
            </a:r>
            <a:r>
              <a:rPr lang="en-US" dirty="0" smtClean="0"/>
              <a:t> </a:t>
            </a:r>
            <a:r>
              <a:rPr lang="en-US" dirty="0" err="1" smtClean="0"/>
              <a:t>tehetetlenség</a:t>
            </a:r>
            <a:endParaRPr lang="en-US" dirty="0" smtClean="0"/>
          </a:p>
          <a:p>
            <a:r>
              <a:rPr lang="en-US" dirty="0" err="1" smtClean="0"/>
              <a:t>Depresszió</a:t>
            </a:r>
            <a:endParaRPr lang="en-US" dirty="0" smtClean="0"/>
          </a:p>
          <a:p>
            <a:r>
              <a:rPr lang="en-US" dirty="0" err="1" smtClean="0"/>
              <a:t>Attribúciók</a:t>
            </a:r>
            <a:r>
              <a:rPr lang="en-US" dirty="0" smtClean="0"/>
              <a:t> </a:t>
            </a:r>
            <a:r>
              <a:rPr lang="en-US" dirty="0" err="1" smtClean="0"/>
              <a:t>és</a:t>
            </a:r>
            <a:r>
              <a:rPr lang="en-US" dirty="0" smtClean="0"/>
              <a:t> a </a:t>
            </a:r>
            <a:r>
              <a:rPr lang="en-US" dirty="0" err="1" smtClean="0"/>
              <a:t>kapcsolattal</a:t>
            </a:r>
            <a:r>
              <a:rPr lang="en-US" dirty="0" smtClean="0"/>
              <a:t> </a:t>
            </a:r>
            <a:r>
              <a:rPr lang="en-US" dirty="0" err="1" smtClean="0"/>
              <a:t>való</a:t>
            </a:r>
            <a:r>
              <a:rPr lang="en-US" dirty="0" smtClean="0"/>
              <a:t> </a:t>
            </a:r>
            <a:r>
              <a:rPr lang="en-US" dirty="0" err="1" smtClean="0"/>
              <a:t>elégedettség</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Az</a:t>
            </a:r>
            <a:r>
              <a:rPr lang="en-US" dirty="0" smtClean="0"/>
              <a:t> </a:t>
            </a:r>
            <a:r>
              <a:rPr lang="en-US" dirty="0" err="1" smtClean="0"/>
              <a:t>attitűd</a:t>
            </a:r>
            <a:endParaRPr lang="en-US" dirty="0"/>
          </a:p>
        </p:txBody>
      </p:sp>
      <p:sp>
        <p:nvSpPr>
          <p:cNvPr id="3" name="Content Placeholder 2"/>
          <p:cNvSpPr>
            <a:spLocks noGrp="1"/>
          </p:cNvSpPr>
          <p:nvPr>
            <p:ph idx="1"/>
          </p:nvPr>
        </p:nvSpPr>
        <p:spPr/>
        <p:txBody>
          <a:bodyPr/>
          <a:lstStyle/>
          <a:p>
            <a:r>
              <a:rPr lang="en-US" dirty="0" smtClean="0"/>
              <a:t>Def.: </a:t>
            </a:r>
            <a:r>
              <a:rPr lang="en-US" dirty="0" err="1" smtClean="0"/>
              <a:t>olyan</a:t>
            </a:r>
            <a:r>
              <a:rPr lang="en-US" dirty="0" smtClean="0"/>
              <a:t> </a:t>
            </a:r>
            <a:r>
              <a:rPr lang="en-US" dirty="0" err="1" smtClean="0"/>
              <a:t>pszichológiai</a:t>
            </a:r>
            <a:r>
              <a:rPr lang="en-US" dirty="0" smtClean="0"/>
              <a:t> </a:t>
            </a:r>
            <a:r>
              <a:rPr lang="en-US" dirty="0" err="1" smtClean="0"/>
              <a:t>hajlam</a:t>
            </a:r>
            <a:r>
              <a:rPr lang="en-US" dirty="0" smtClean="0"/>
              <a:t> , </a:t>
            </a:r>
            <a:r>
              <a:rPr lang="en-US" dirty="0" err="1" smtClean="0"/>
              <a:t>mely</a:t>
            </a:r>
            <a:r>
              <a:rPr lang="en-US" dirty="0" smtClean="0"/>
              <a:t> </a:t>
            </a:r>
            <a:r>
              <a:rPr lang="en-US" dirty="0" err="1" smtClean="0"/>
              <a:t>az</a:t>
            </a:r>
            <a:r>
              <a:rPr lang="en-US" dirty="0" smtClean="0"/>
              <a:t> </a:t>
            </a:r>
            <a:r>
              <a:rPr lang="en-US" dirty="0" err="1" smtClean="0"/>
              <a:t>adott</a:t>
            </a:r>
            <a:r>
              <a:rPr lang="en-US" dirty="0" smtClean="0"/>
              <a:t> </a:t>
            </a:r>
            <a:r>
              <a:rPr lang="en-US" dirty="0" err="1" smtClean="0"/>
              <a:t>entitás</a:t>
            </a:r>
            <a:r>
              <a:rPr lang="en-US" dirty="0" smtClean="0"/>
              <a:t> </a:t>
            </a:r>
            <a:r>
              <a:rPr lang="en-US" dirty="0" err="1" smtClean="0"/>
              <a:t>bizonyos</a:t>
            </a:r>
            <a:r>
              <a:rPr lang="en-US" dirty="0" smtClean="0"/>
              <a:t> </a:t>
            </a:r>
            <a:r>
              <a:rPr lang="en-US" dirty="0" err="1" smtClean="0"/>
              <a:t>fokú</a:t>
            </a:r>
            <a:r>
              <a:rPr lang="en-US" dirty="0" smtClean="0"/>
              <a:t> </a:t>
            </a:r>
            <a:r>
              <a:rPr lang="en-US" dirty="0" err="1" smtClean="0"/>
              <a:t>kedvelésében</a:t>
            </a:r>
            <a:r>
              <a:rPr lang="en-US" dirty="0" smtClean="0"/>
              <a:t> </a:t>
            </a:r>
            <a:r>
              <a:rPr lang="en-US" dirty="0" err="1" smtClean="0"/>
              <a:t>vagy</a:t>
            </a:r>
            <a:r>
              <a:rPr lang="en-US" dirty="0" smtClean="0"/>
              <a:t> </a:t>
            </a:r>
            <a:r>
              <a:rPr lang="en-US" dirty="0" err="1" smtClean="0"/>
              <a:t>nem</a:t>
            </a:r>
            <a:r>
              <a:rPr lang="en-US" dirty="0" smtClean="0"/>
              <a:t> </a:t>
            </a:r>
            <a:r>
              <a:rPr lang="en-US" dirty="0" err="1" smtClean="0"/>
              <a:t>kedvelésében</a:t>
            </a:r>
            <a:r>
              <a:rPr lang="en-US" dirty="0" smtClean="0"/>
              <a:t> </a:t>
            </a:r>
            <a:r>
              <a:rPr lang="en-US" dirty="0" err="1" smtClean="0"/>
              <a:t>fejeződik</a:t>
            </a:r>
            <a:r>
              <a:rPr lang="en-US" dirty="0" smtClean="0"/>
              <a:t> </a:t>
            </a:r>
            <a:r>
              <a:rPr lang="en-US" dirty="0" err="1" smtClean="0"/>
              <a:t>ki</a:t>
            </a:r>
            <a:r>
              <a:rPr lang="en-US" dirty="0" smtClean="0"/>
              <a:t>. </a:t>
            </a:r>
          </a:p>
          <a:p>
            <a:r>
              <a:rPr lang="en-US" dirty="0" err="1" smtClean="0"/>
              <a:t>Attitűdtárgy</a:t>
            </a:r>
            <a:r>
              <a:rPr lang="en-US" dirty="0" smtClean="0"/>
              <a:t> – </a:t>
            </a:r>
            <a:r>
              <a:rPr lang="en-US" dirty="0" err="1" smtClean="0"/>
              <a:t>lehet</a:t>
            </a:r>
            <a:r>
              <a:rPr lang="en-US" dirty="0" smtClean="0"/>
              <a:t> </a:t>
            </a:r>
            <a:r>
              <a:rPr lang="en-US" dirty="0" err="1" smtClean="0"/>
              <a:t>bármi</a:t>
            </a:r>
            <a:endParaRPr lang="en-US" dirty="0" smtClean="0"/>
          </a:p>
          <a:p>
            <a:r>
              <a:rPr lang="en-US" dirty="0" err="1" smtClean="0"/>
              <a:t>Összetevői</a:t>
            </a:r>
            <a:r>
              <a:rPr lang="en-US" dirty="0" smtClean="0"/>
              <a:t>: </a:t>
            </a:r>
            <a:r>
              <a:rPr lang="en-US" dirty="0" err="1" smtClean="0"/>
              <a:t>kognitív</a:t>
            </a:r>
            <a:r>
              <a:rPr lang="en-US" dirty="0" smtClean="0"/>
              <a:t>, </a:t>
            </a:r>
            <a:r>
              <a:rPr lang="en-US" dirty="0" err="1" smtClean="0"/>
              <a:t>érzelmi</a:t>
            </a:r>
            <a:r>
              <a:rPr lang="en-US" dirty="0" smtClean="0"/>
              <a:t> </a:t>
            </a:r>
            <a:r>
              <a:rPr lang="en-US" dirty="0" err="1" smtClean="0"/>
              <a:t>és</a:t>
            </a:r>
            <a:r>
              <a:rPr lang="en-US" dirty="0" smtClean="0"/>
              <a:t> </a:t>
            </a:r>
            <a:r>
              <a:rPr lang="en-US" dirty="0" err="1" smtClean="0"/>
              <a:t>viselkedéses</a:t>
            </a:r>
            <a:endParaRPr lang="en-US" dirty="0" smtClean="0"/>
          </a:p>
          <a:p>
            <a:r>
              <a:rPr lang="en-US" dirty="0" err="1" smtClean="0"/>
              <a:t>Automatikus</a:t>
            </a:r>
            <a:r>
              <a:rPr lang="en-US" dirty="0" smtClean="0"/>
              <a:t> </a:t>
            </a:r>
            <a:r>
              <a:rPr lang="en-US" dirty="0" err="1" smtClean="0"/>
              <a:t>válaszok</a:t>
            </a:r>
            <a:r>
              <a:rPr lang="en-US" dirty="0" smtClean="0"/>
              <a:t> is </a:t>
            </a:r>
            <a:r>
              <a:rPr lang="en-US" dirty="0" err="1" smtClean="0"/>
              <a:t>lehetnek</a:t>
            </a:r>
            <a:r>
              <a:rPr lang="en-US" dirty="0" smtClean="0"/>
              <a:t>, </a:t>
            </a:r>
            <a:r>
              <a:rPr lang="en-US" dirty="0" err="1" smtClean="0"/>
              <a:t>rejtett</a:t>
            </a:r>
            <a:r>
              <a:rPr lang="en-US" dirty="0" smtClean="0"/>
              <a:t> </a:t>
            </a:r>
            <a:r>
              <a:rPr lang="en-US" dirty="0" err="1" smtClean="0"/>
              <a:t>attitűdök</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Az</a:t>
            </a:r>
            <a:r>
              <a:rPr lang="en-US" dirty="0" smtClean="0"/>
              <a:t> </a:t>
            </a:r>
            <a:r>
              <a:rPr lang="en-US" dirty="0" err="1" smtClean="0"/>
              <a:t>attitűd</a:t>
            </a:r>
            <a:r>
              <a:rPr lang="en-US" dirty="0" smtClean="0"/>
              <a:t> </a:t>
            </a:r>
            <a:r>
              <a:rPr lang="en-US" dirty="0" err="1" smtClean="0"/>
              <a:t>funkciói</a:t>
            </a:r>
            <a:endParaRPr lang="en-US" dirty="0"/>
          </a:p>
        </p:txBody>
      </p:sp>
      <p:sp>
        <p:nvSpPr>
          <p:cNvPr id="3" name="Content Placeholder 2"/>
          <p:cNvSpPr>
            <a:spLocks noGrp="1"/>
          </p:cNvSpPr>
          <p:nvPr>
            <p:ph idx="1"/>
          </p:nvPr>
        </p:nvSpPr>
        <p:spPr/>
        <p:txBody>
          <a:bodyPr/>
          <a:lstStyle/>
          <a:p>
            <a:r>
              <a:rPr lang="en-US" dirty="0" err="1" smtClean="0"/>
              <a:t>Tudásfunkció</a:t>
            </a:r>
            <a:r>
              <a:rPr lang="en-US" dirty="0" smtClean="0"/>
              <a:t> – </a:t>
            </a:r>
            <a:r>
              <a:rPr lang="en-US" dirty="0" err="1" smtClean="0"/>
              <a:t>információfeldolgozást</a:t>
            </a:r>
            <a:r>
              <a:rPr lang="en-US" dirty="0" smtClean="0"/>
              <a:t> </a:t>
            </a:r>
            <a:r>
              <a:rPr lang="en-US" dirty="0" err="1" smtClean="0"/>
              <a:t>segíti</a:t>
            </a:r>
            <a:endParaRPr lang="en-US" dirty="0" smtClean="0"/>
          </a:p>
          <a:p>
            <a:r>
              <a:rPr lang="en-US" dirty="0" err="1" smtClean="0"/>
              <a:t>Haszonelvű</a:t>
            </a:r>
            <a:r>
              <a:rPr lang="en-US" dirty="0" smtClean="0"/>
              <a:t> </a:t>
            </a:r>
            <a:r>
              <a:rPr lang="en-US" dirty="0" err="1" smtClean="0"/>
              <a:t>funkció</a:t>
            </a:r>
            <a:r>
              <a:rPr lang="en-US" dirty="0" smtClean="0"/>
              <a:t> – </a:t>
            </a:r>
            <a:r>
              <a:rPr lang="en-US" dirty="0" err="1" smtClean="0"/>
              <a:t>jutalmak</a:t>
            </a:r>
            <a:r>
              <a:rPr lang="en-US" dirty="0" smtClean="0"/>
              <a:t> </a:t>
            </a:r>
            <a:r>
              <a:rPr lang="en-US" dirty="0" err="1" smtClean="0"/>
              <a:t>és</a:t>
            </a:r>
            <a:r>
              <a:rPr lang="en-US" dirty="0" smtClean="0"/>
              <a:t> </a:t>
            </a:r>
            <a:r>
              <a:rPr lang="en-US" dirty="0" err="1" smtClean="0"/>
              <a:t>büntetések</a:t>
            </a:r>
            <a:endParaRPr lang="en-US" dirty="0" smtClean="0"/>
          </a:p>
          <a:p>
            <a:r>
              <a:rPr lang="en-US" dirty="0" err="1" smtClean="0"/>
              <a:t>Szociális</a:t>
            </a:r>
            <a:r>
              <a:rPr lang="en-US" dirty="0" smtClean="0"/>
              <a:t> </a:t>
            </a:r>
            <a:r>
              <a:rPr lang="en-US" dirty="0" err="1" smtClean="0"/>
              <a:t>identitás</a:t>
            </a:r>
            <a:r>
              <a:rPr lang="en-US" dirty="0" smtClean="0"/>
              <a:t> </a:t>
            </a:r>
            <a:r>
              <a:rPr lang="en-US" dirty="0" err="1" smtClean="0"/>
              <a:t>funkciója</a:t>
            </a:r>
            <a:r>
              <a:rPr lang="en-US" dirty="0" smtClean="0"/>
              <a:t> – </a:t>
            </a:r>
            <a:r>
              <a:rPr lang="en-US" dirty="0" err="1" smtClean="0"/>
              <a:t>értékkifejező</a:t>
            </a:r>
            <a:r>
              <a:rPr lang="en-US" dirty="0" smtClean="0"/>
              <a:t> </a:t>
            </a:r>
            <a:r>
              <a:rPr lang="en-US" dirty="0" err="1" smtClean="0"/>
              <a:t>funkció</a:t>
            </a:r>
            <a:r>
              <a:rPr lang="en-US" dirty="0" smtClean="0"/>
              <a:t>, </a:t>
            </a:r>
            <a:r>
              <a:rPr lang="en-US" dirty="0" err="1" smtClean="0"/>
              <a:t>társas</a:t>
            </a:r>
            <a:r>
              <a:rPr lang="en-US" dirty="0" smtClean="0"/>
              <a:t> </a:t>
            </a:r>
            <a:r>
              <a:rPr lang="en-US" dirty="0" err="1" smtClean="0"/>
              <a:t>alkalmazkodási</a:t>
            </a:r>
            <a:r>
              <a:rPr lang="en-US" dirty="0" smtClean="0"/>
              <a:t> </a:t>
            </a:r>
            <a:r>
              <a:rPr lang="en-US" dirty="0" err="1" smtClean="0"/>
              <a:t>funkció</a:t>
            </a:r>
            <a:endParaRPr lang="en-US" dirty="0" smtClean="0"/>
          </a:p>
          <a:p>
            <a:r>
              <a:rPr lang="en-US" dirty="0" err="1" smtClean="0"/>
              <a:t>Önbecsülés</a:t>
            </a:r>
            <a:r>
              <a:rPr lang="en-US" dirty="0" smtClean="0"/>
              <a:t> </a:t>
            </a:r>
            <a:r>
              <a:rPr lang="en-US" dirty="0" err="1" smtClean="0"/>
              <a:t>fenntartása</a:t>
            </a:r>
            <a:r>
              <a:rPr lang="en-US" dirty="0" smtClean="0"/>
              <a:t> – </a:t>
            </a:r>
            <a:r>
              <a:rPr lang="en-US" dirty="0" err="1" smtClean="0"/>
              <a:t>énvédelem</a:t>
            </a:r>
            <a:r>
              <a:rPr lang="en-US" dirty="0" smtClean="0"/>
              <a:t> </a:t>
            </a:r>
            <a:r>
              <a:rPr lang="en-US" dirty="0" err="1" smtClean="0"/>
              <a:t>és</a:t>
            </a:r>
            <a:r>
              <a:rPr lang="en-US" dirty="0" smtClean="0"/>
              <a:t> </a:t>
            </a:r>
            <a:r>
              <a:rPr lang="en-US" dirty="0" err="1" smtClean="0"/>
              <a:t>externalizáció</a:t>
            </a:r>
            <a:endParaRPr lang="en-US" dirty="0" smtClean="0"/>
          </a:p>
          <a:p>
            <a:r>
              <a:rPr lang="en-US" dirty="0" err="1" smtClean="0"/>
              <a:t>Magas</a:t>
            </a:r>
            <a:r>
              <a:rPr lang="en-US" dirty="0" smtClean="0"/>
              <a:t> </a:t>
            </a:r>
            <a:r>
              <a:rPr lang="en-US" dirty="0" err="1" smtClean="0"/>
              <a:t>önmonitorozóknál</a:t>
            </a:r>
            <a:r>
              <a:rPr lang="en-US" dirty="0" smtClean="0"/>
              <a:t> </a:t>
            </a:r>
            <a:r>
              <a:rPr lang="en-US" dirty="0" err="1" smtClean="0"/>
              <a:t>az</a:t>
            </a:r>
            <a:r>
              <a:rPr lang="en-US" dirty="0" smtClean="0"/>
              <a:t> </a:t>
            </a:r>
            <a:r>
              <a:rPr lang="en-US" dirty="0" err="1" smtClean="0"/>
              <a:t>attitűdök</a:t>
            </a:r>
            <a:r>
              <a:rPr lang="en-US" dirty="0" smtClean="0"/>
              <a:t> </a:t>
            </a:r>
            <a:r>
              <a:rPr lang="en-US" dirty="0" err="1" smtClean="0"/>
              <a:t>nagyobb</a:t>
            </a:r>
            <a:r>
              <a:rPr lang="en-US" dirty="0" smtClean="0"/>
              <a:t> </a:t>
            </a:r>
            <a:r>
              <a:rPr lang="en-US" dirty="0" err="1" smtClean="0"/>
              <a:t>eséllyel</a:t>
            </a:r>
            <a:r>
              <a:rPr lang="en-US" dirty="0" smtClean="0"/>
              <a:t> </a:t>
            </a:r>
            <a:r>
              <a:rPr lang="en-US" dirty="0" err="1" smtClean="0"/>
              <a:t>szolgálják</a:t>
            </a:r>
            <a:r>
              <a:rPr lang="en-US" dirty="0" smtClean="0"/>
              <a:t> a </a:t>
            </a:r>
            <a:r>
              <a:rPr lang="en-US" dirty="0" err="1" smtClean="0"/>
              <a:t>társas</a:t>
            </a:r>
            <a:r>
              <a:rPr lang="en-US" dirty="0" smtClean="0"/>
              <a:t> </a:t>
            </a:r>
            <a:r>
              <a:rPr lang="en-US" dirty="0" err="1" smtClean="0"/>
              <a:t>alkalmazkodás</a:t>
            </a:r>
            <a:r>
              <a:rPr lang="en-US" dirty="0" smtClean="0"/>
              <a:t> </a:t>
            </a:r>
            <a:r>
              <a:rPr lang="en-US" dirty="0" err="1" smtClean="0"/>
              <a:t>és</a:t>
            </a:r>
            <a:r>
              <a:rPr lang="en-US" dirty="0" smtClean="0"/>
              <a:t> </a:t>
            </a:r>
            <a:r>
              <a:rPr lang="en-US" dirty="0" err="1" smtClean="0"/>
              <a:t>az</a:t>
            </a:r>
            <a:r>
              <a:rPr lang="en-US" dirty="0" smtClean="0"/>
              <a:t> </a:t>
            </a:r>
            <a:r>
              <a:rPr lang="en-US" dirty="0" err="1" smtClean="0"/>
              <a:t>önkifejezés</a:t>
            </a:r>
            <a:r>
              <a:rPr lang="en-US" dirty="0" smtClean="0"/>
              <a:t> </a:t>
            </a:r>
            <a:r>
              <a:rPr lang="en-US" dirty="0" err="1" smtClean="0"/>
              <a:t>funkcióját</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szociálpszichológia</a:t>
            </a:r>
            <a:r>
              <a:rPr lang="en-US" dirty="0" smtClean="0"/>
              <a:t> </a:t>
            </a:r>
            <a:r>
              <a:rPr lang="en-US" dirty="0" err="1" smtClean="0"/>
              <a:t>története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err="1" smtClean="0"/>
              <a:t>Társadalomközpontú</a:t>
            </a:r>
            <a:r>
              <a:rPr lang="en-US" dirty="0" smtClean="0"/>
              <a:t> (</a:t>
            </a:r>
            <a:r>
              <a:rPr lang="en-US" dirty="0" err="1" smtClean="0"/>
              <a:t>társadalmi</a:t>
            </a:r>
            <a:r>
              <a:rPr lang="en-US" dirty="0" smtClean="0"/>
              <a:t> </a:t>
            </a:r>
            <a:r>
              <a:rPr lang="en-US" dirty="0" err="1" smtClean="0"/>
              <a:t>struktúrák</a:t>
            </a:r>
            <a:r>
              <a:rPr lang="en-US" dirty="0" smtClean="0"/>
              <a:t> </a:t>
            </a:r>
            <a:r>
              <a:rPr lang="en-US" dirty="0" err="1" smtClean="0"/>
              <a:t>egyéni</a:t>
            </a:r>
            <a:r>
              <a:rPr lang="en-US" dirty="0" smtClean="0"/>
              <a:t> </a:t>
            </a:r>
            <a:r>
              <a:rPr lang="en-US" dirty="0" err="1" smtClean="0"/>
              <a:t>viselkedést</a:t>
            </a:r>
            <a:r>
              <a:rPr lang="en-US" dirty="0" smtClean="0"/>
              <a:t> </a:t>
            </a:r>
            <a:r>
              <a:rPr lang="en-US" dirty="0" err="1" smtClean="0"/>
              <a:t>és</a:t>
            </a:r>
            <a:r>
              <a:rPr lang="en-US" dirty="0" smtClean="0"/>
              <a:t> </a:t>
            </a:r>
            <a:r>
              <a:rPr lang="en-US" dirty="0" err="1" smtClean="0"/>
              <a:t>tapasztalatot</a:t>
            </a:r>
            <a:r>
              <a:rPr lang="en-US" dirty="0" smtClean="0"/>
              <a:t> </a:t>
            </a:r>
            <a:r>
              <a:rPr lang="en-US" dirty="0" err="1" smtClean="0"/>
              <a:t>meghatározó</a:t>
            </a:r>
            <a:r>
              <a:rPr lang="en-US" dirty="0" smtClean="0"/>
              <a:t> </a:t>
            </a:r>
            <a:r>
              <a:rPr lang="en-US" dirty="0" err="1" smtClean="0"/>
              <a:t>szerepe</a:t>
            </a:r>
            <a:r>
              <a:rPr lang="en-US" dirty="0" smtClean="0"/>
              <a:t>) </a:t>
            </a:r>
            <a:r>
              <a:rPr lang="en-US" dirty="0" err="1" smtClean="0"/>
              <a:t>és</a:t>
            </a:r>
            <a:r>
              <a:rPr lang="en-US" dirty="0" smtClean="0"/>
              <a:t> </a:t>
            </a:r>
            <a:r>
              <a:rPr lang="en-US" b="1" dirty="0" err="1" smtClean="0"/>
              <a:t>egyénközpontú</a:t>
            </a:r>
            <a:r>
              <a:rPr lang="en-US" dirty="0" smtClean="0"/>
              <a:t> </a:t>
            </a:r>
            <a:r>
              <a:rPr lang="en-US" dirty="0" err="1" smtClean="0"/>
              <a:t>megközelítés</a:t>
            </a:r>
            <a:r>
              <a:rPr lang="en-US" dirty="0" smtClean="0"/>
              <a:t> (</a:t>
            </a:r>
            <a:r>
              <a:rPr lang="en-US" dirty="0" err="1" smtClean="0"/>
              <a:t>egyéni</a:t>
            </a:r>
            <a:r>
              <a:rPr lang="en-US" dirty="0" smtClean="0"/>
              <a:t> </a:t>
            </a:r>
            <a:r>
              <a:rPr lang="en-US" dirty="0" err="1" smtClean="0"/>
              <a:t>folyamatokból</a:t>
            </a:r>
            <a:r>
              <a:rPr lang="en-US" dirty="0" smtClean="0"/>
              <a:t> </a:t>
            </a:r>
            <a:r>
              <a:rPr lang="en-US" dirty="0" err="1" smtClean="0"/>
              <a:t>és</a:t>
            </a:r>
            <a:r>
              <a:rPr lang="en-US" dirty="0" smtClean="0"/>
              <a:t> </a:t>
            </a:r>
            <a:r>
              <a:rPr lang="en-US" dirty="0" err="1" smtClean="0"/>
              <a:t>funkciókból</a:t>
            </a:r>
            <a:r>
              <a:rPr lang="en-US" dirty="0" smtClean="0"/>
              <a:t> </a:t>
            </a:r>
            <a:r>
              <a:rPr lang="en-US" dirty="0" err="1" smtClean="0"/>
              <a:t>magyarázhatók</a:t>
            </a:r>
            <a:r>
              <a:rPr lang="en-US" dirty="0" smtClean="0"/>
              <a:t> a </a:t>
            </a:r>
            <a:r>
              <a:rPr lang="en-US" dirty="0" err="1" smtClean="0"/>
              <a:t>társadalami</a:t>
            </a:r>
            <a:r>
              <a:rPr lang="en-US" dirty="0" smtClean="0"/>
              <a:t> </a:t>
            </a:r>
            <a:r>
              <a:rPr lang="en-US" dirty="0" err="1" smtClean="0"/>
              <a:t>rendszerek</a:t>
            </a:r>
            <a:r>
              <a:rPr lang="en-US" dirty="0" smtClean="0"/>
              <a:t> </a:t>
            </a:r>
            <a:r>
              <a:rPr lang="en-US" dirty="0" err="1" smtClean="0"/>
              <a:t>funkciói</a:t>
            </a:r>
            <a:r>
              <a:rPr lang="en-US" dirty="0" smtClean="0"/>
              <a:t>)</a:t>
            </a:r>
          </a:p>
          <a:p>
            <a:r>
              <a:rPr lang="en-US" dirty="0" err="1" smtClean="0"/>
              <a:t>Csoportlélek</a:t>
            </a:r>
            <a:r>
              <a:rPr lang="en-US" dirty="0" smtClean="0"/>
              <a:t> (Hegel)</a:t>
            </a:r>
          </a:p>
          <a:p>
            <a:r>
              <a:rPr lang="en-US" dirty="0" err="1" smtClean="0"/>
              <a:t>Individualizmus</a:t>
            </a:r>
            <a:r>
              <a:rPr lang="en-US" dirty="0" smtClean="0"/>
              <a:t> </a:t>
            </a:r>
          </a:p>
          <a:p>
            <a:r>
              <a:rPr lang="en-US" dirty="0" err="1" smtClean="0"/>
              <a:t>Hatalom</a:t>
            </a:r>
            <a:r>
              <a:rPr lang="en-US" dirty="0" smtClean="0"/>
              <a:t> </a:t>
            </a:r>
            <a:r>
              <a:rPr lang="en-US" dirty="0" err="1" smtClean="0"/>
              <a:t>kérdése</a:t>
            </a:r>
            <a:r>
              <a:rPr lang="en-US" dirty="0" smtClean="0"/>
              <a:t> (</a:t>
            </a:r>
            <a:r>
              <a:rPr lang="en-US" dirty="0" err="1" smtClean="0"/>
              <a:t>Lewin</a:t>
            </a:r>
            <a:r>
              <a:rPr lang="en-US" dirty="0" smtClean="0"/>
              <a:t> </a:t>
            </a:r>
            <a:r>
              <a:rPr lang="en-US" dirty="0" err="1" smtClean="0"/>
              <a:t>mezőelmélete</a:t>
            </a:r>
            <a:r>
              <a:rPr lang="en-US" dirty="0" smtClean="0"/>
              <a:t>, </a:t>
            </a:r>
            <a:r>
              <a:rPr lang="en-US" dirty="0" err="1" smtClean="0"/>
              <a:t>agresszió</a:t>
            </a:r>
            <a:r>
              <a:rPr lang="en-US" dirty="0" smtClean="0"/>
              <a:t>)</a:t>
            </a:r>
          </a:p>
          <a:p>
            <a:r>
              <a:rPr lang="en-US" dirty="0" err="1" smtClean="0"/>
              <a:t>Szociológia</a:t>
            </a:r>
            <a:r>
              <a:rPr lang="en-US" dirty="0" smtClean="0"/>
              <a:t> (Comte, </a:t>
            </a:r>
            <a:r>
              <a:rPr lang="en-US" dirty="0" err="1" smtClean="0"/>
              <a:t>pozitivizmus</a:t>
            </a:r>
            <a:r>
              <a:rPr lang="en-US" dirty="0" smtClean="0"/>
              <a:t>, Durkheim – </a:t>
            </a:r>
            <a:r>
              <a:rPr lang="en-US" dirty="0" err="1" smtClean="0"/>
              <a:t>kollektív</a:t>
            </a:r>
            <a:r>
              <a:rPr lang="en-US" dirty="0" smtClean="0"/>
              <a:t> </a:t>
            </a:r>
            <a:r>
              <a:rPr lang="en-US" dirty="0" err="1" smtClean="0"/>
              <a:t>reprezentációk</a:t>
            </a:r>
            <a:r>
              <a:rPr lang="en-US" dirty="0" smtClean="0"/>
              <a:t>)</a:t>
            </a:r>
          </a:p>
          <a:p>
            <a:r>
              <a:rPr lang="en-US" dirty="0" smtClean="0"/>
              <a:t>Darwin – </a:t>
            </a:r>
            <a:r>
              <a:rPr lang="en-US" dirty="0" err="1" smtClean="0"/>
              <a:t>az</a:t>
            </a:r>
            <a:r>
              <a:rPr lang="en-US" dirty="0" smtClean="0"/>
              <a:t> ember </a:t>
            </a:r>
            <a:r>
              <a:rPr lang="en-US" dirty="0" err="1" smtClean="0"/>
              <a:t>társas</a:t>
            </a:r>
            <a:r>
              <a:rPr lang="en-US" dirty="0" smtClean="0"/>
              <a:t> </a:t>
            </a:r>
            <a:r>
              <a:rPr lang="en-US" dirty="0" err="1" smtClean="0"/>
              <a:t>állat</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Az</a:t>
            </a:r>
            <a:r>
              <a:rPr lang="en-US" dirty="0" smtClean="0"/>
              <a:t> </a:t>
            </a:r>
            <a:r>
              <a:rPr lang="en-US" dirty="0" err="1" smtClean="0"/>
              <a:t>attitűd</a:t>
            </a:r>
            <a:r>
              <a:rPr lang="en-US" dirty="0" smtClean="0"/>
              <a:t> </a:t>
            </a:r>
            <a:r>
              <a:rPr lang="en-US" dirty="0" err="1" smtClean="0"/>
              <a:t>szerkezete</a:t>
            </a:r>
            <a:endParaRPr lang="en-US" dirty="0"/>
          </a:p>
        </p:txBody>
      </p:sp>
      <p:sp>
        <p:nvSpPr>
          <p:cNvPr id="3" name="Content Placeholder 2"/>
          <p:cNvSpPr>
            <a:spLocks noGrp="1"/>
          </p:cNvSpPr>
          <p:nvPr>
            <p:ph idx="1"/>
          </p:nvPr>
        </p:nvSpPr>
        <p:spPr/>
        <p:txBody>
          <a:bodyPr/>
          <a:lstStyle/>
          <a:p>
            <a:r>
              <a:rPr lang="en-US" dirty="0" err="1" smtClean="0"/>
              <a:t>Az</a:t>
            </a:r>
            <a:r>
              <a:rPr lang="en-US" dirty="0" smtClean="0"/>
              <a:t> </a:t>
            </a:r>
            <a:r>
              <a:rPr lang="en-US" dirty="0" err="1" smtClean="0"/>
              <a:t>információfeldolgozásban</a:t>
            </a:r>
            <a:r>
              <a:rPr lang="en-US" dirty="0" smtClean="0"/>
              <a:t> </a:t>
            </a:r>
            <a:r>
              <a:rPr lang="en-US" dirty="0" err="1" smtClean="0"/>
              <a:t>úgy</a:t>
            </a:r>
            <a:r>
              <a:rPr lang="en-US" dirty="0" smtClean="0"/>
              <a:t> </a:t>
            </a:r>
            <a:r>
              <a:rPr lang="en-US" dirty="0" err="1" smtClean="0"/>
              <a:t>viselkedik</a:t>
            </a:r>
            <a:r>
              <a:rPr lang="en-US" dirty="0" smtClean="0"/>
              <a:t>, mint </a:t>
            </a:r>
            <a:r>
              <a:rPr lang="en-US" dirty="0" err="1" smtClean="0"/>
              <a:t>egy</a:t>
            </a:r>
            <a:r>
              <a:rPr lang="en-US" dirty="0" smtClean="0"/>
              <a:t> </a:t>
            </a:r>
            <a:r>
              <a:rPr lang="en-US" dirty="0" err="1" smtClean="0"/>
              <a:t>séma</a:t>
            </a:r>
            <a:endParaRPr lang="en-US" dirty="0" smtClean="0"/>
          </a:p>
          <a:p>
            <a:r>
              <a:rPr lang="en-US" dirty="0" err="1" smtClean="0"/>
              <a:t>Attitűdön</a:t>
            </a:r>
            <a:r>
              <a:rPr lang="en-US" dirty="0" smtClean="0"/>
              <a:t> </a:t>
            </a:r>
            <a:r>
              <a:rPr lang="en-US" dirty="0" err="1" smtClean="0"/>
              <a:t>belüli</a:t>
            </a:r>
            <a:r>
              <a:rPr lang="en-US" dirty="0" smtClean="0"/>
              <a:t> </a:t>
            </a:r>
            <a:r>
              <a:rPr lang="en-US" dirty="0" err="1" smtClean="0"/>
              <a:t>konzisztencia</a:t>
            </a:r>
            <a:r>
              <a:rPr lang="en-US" dirty="0" smtClean="0"/>
              <a:t>?</a:t>
            </a:r>
          </a:p>
          <a:p>
            <a:r>
              <a:rPr lang="en-US" dirty="0" err="1" smtClean="0"/>
              <a:t>Kontextus</a:t>
            </a:r>
            <a:r>
              <a:rPr lang="en-US" dirty="0" smtClean="0"/>
              <a:t>?</a:t>
            </a:r>
          </a:p>
          <a:p>
            <a:r>
              <a:rPr lang="en-US" dirty="0" err="1" smtClean="0"/>
              <a:t>Attitűdök</a:t>
            </a:r>
            <a:r>
              <a:rPr lang="en-US" dirty="0" smtClean="0"/>
              <a:t> </a:t>
            </a:r>
            <a:r>
              <a:rPr lang="en-US" dirty="0" err="1" smtClean="0"/>
              <a:t>közötti</a:t>
            </a:r>
            <a:r>
              <a:rPr lang="en-US" dirty="0" smtClean="0"/>
              <a:t> </a:t>
            </a:r>
            <a:r>
              <a:rPr lang="en-US" dirty="0" err="1" smtClean="0"/>
              <a:t>szerkezet</a:t>
            </a:r>
            <a:r>
              <a:rPr lang="en-US" dirty="0" smtClean="0"/>
              <a:t> – </a:t>
            </a:r>
            <a:r>
              <a:rPr lang="en-US" dirty="0" err="1" smtClean="0"/>
              <a:t>Heider</a:t>
            </a:r>
            <a:r>
              <a:rPr lang="en-US" dirty="0" smtClean="0"/>
              <a:t> </a:t>
            </a:r>
            <a:r>
              <a:rPr lang="en-US" dirty="0" err="1" smtClean="0"/>
              <a:t>egyensúlyelmélete</a:t>
            </a:r>
            <a:r>
              <a:rPr lang="en-US" dirty="0" smtClean="0"/>
              <a:t> – a </a:t>
            </a:r>
            <a:r>
              <a:rPr lang="en-US" dirty="0" err="1" smtClean="0"/>
              <a:t>kiegyensúlyozott</a:t>
            </a:r>
            <a:r>
              <a:rPr lang="en-US" dirty="0" smtClean="0"/>
              <a:t> </a:t>
            </a:r>
            <a:r>
              <a:rPr lang="en-US" dirty="0" err="1" smtClean="0"/>
              <a:t>helyzet</a:t>
            </a:r>
            <a:r>
              <a:rPr lang="en-US" dirty="0" smtClean="0"/>
              <a:t> </a:t>
            </a:r>
            <a:r>
              <a:rPr lang="en-US" dirty="0" err="1" smtClean="0"/>
              <a:t>pozitív</a:t>
            </a:r>
            <a:r>
              <a:rPr lang="en-US" dirty="0" smtClean="0"/>
              <a:t> </a:t>
            </a:r>
            <a:r>
              <a:rPr lang="en-US" dirty="0" err="1" smtClean="0"/>
              <a:t>előjellel</a:t>
            </a:r>
            <a:r>
              <a:rPr lang="en-US" dirty="0" smtClean="0"/>
              <a:t> </a:t>
            </a:r>
            <a:r>
              <a:rPr lang="en-US" dirty="0" err="1" smtClean="0"/>
              <a:t>jár</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Az</a:t>
            </a:r>
            <a:r>
              <a:rPr lang="en-US" dirty="0" smtClean="0"/>
              <a:t> </a:t>
            </a:r>
            <a:r>
              <a:rPr lang="en-US" dirty="0" err="1" smtClean="0"/>
              <a:t>attitűdök</a:t>
            </a:r>
            <a:r>
              <a:rPr lang="en-US" dirty="0" smtClean="0"/>
              <a:t> </a:t>
            </a:r>
            <a:r>
              <a:rPr lang="en-US" dirty="0" err="1" smtClean="0"/>
              <a:t>meghatározói</a:t>
            </a:r>
            <a:endParaRPr lang="en-US" dirty="0"/>
          </a:p>
        </p:txBody>
      </p:sp>
      <p:sp>
        <p:nvSpPr>
          <p:cNvPr id="3" name="Content Placeholder 2"/>
          <p:cNvSpPr>
            <a:spLocks noGrp="1"/>
          </p:cNvSpPr>
          <p:nvPr>
            <p:ph idx="1"/>
          </p:nvPr>
        </p:nvSpPr>
        <p:spPr/>
        <p:txBody>
          <a:bodyPr/>
          <a:lstStyle/>
          <a:p>
            <a:r>
              <a:rPr lang="en-US" dirty="0" err="1" smtClean="0"/>
              <a:t>Meggyőzés</a:t>
            </a:r>
            <a:endParaRPr lang="en-US" dirty="0" smtClean="0"/>
          </a:p>
          <a:p>
            <a:r>
              <a:rPr lang="en-US" dirty="0" smtClean="0"/>
              <a:t>A </a:t>
            </a:r>
            <a:r>
              <a:rPr lang="en-US" dirty="0" err="1" smtClean="0"/>
              <a:t>viselkedés</a:t>
            </a:r>
            <a:r>
              <a:rPr lang="en-US" dirty="0" smtClean="0"/>
              <a:t> </a:t>
            </a:r>
            <a:r>
              <a:rPr lang="en-US" dirty="0" err="1" smtClean="0"/>
              <a:t>változása</a:t>
            </a:r>
            <a:r>
              <a:rPr lang="en-US" dirty="0" smtClean="0"/>
              <a:t> </a:t>
            </a:r>
            <a:r>
              <a:rPr lang="en-US" dirty="0" err="1" smtClean="0"/>
              <a:t>attitűdváltozáshoz</a:t>
            </a:r>
            <a:r>
              <a:rPr lang="en-US" dirty="0" smtClean="0"/>
              <a:t> </a:t>
            </a:r>
            <a:r>
              <a:rPr lang="en-US" dirty="0" err="1" smtClean="0"/>
              <a:t>vezethet</a:t>
            </a:r>
            <a:endParaRPr lang="en-US" dirty="0" smtClean="0"/>
          </a:p>
          <a:p>
            <a:r>
              <a:rPr lang="en-US" dirty="0" err="1" smtClean="0"/>
              <a:t>Kognitív</a:t>
            </a:r>
            <a:r>
              <a:rPr lang="en-US" dirty="0" smtClean="0"/>
              <a:t> </a:t>
            </a:r>
            <a:r>
              <a:rPr lang="en-US" dirty="0" err="1" smtClean="0"/>
              <a:t>disszonancia</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Az</a:t>
            </a:r>
            <a:r>
              <a:rPr lang="en-US" dirty="0" smtClean="0"/>
              <a:t> </a:t>
            </a:r>
            <a:r>
              <a:rPr lang="en-US" dirty="0" err="1" smtClean="0"/>
              <a:t>attitűdök</a:t>
            </a:r>
            <a:r>
              <a:rPr lang="en-US" dirty="0" smtClean="0"/>
              <a:t> </a:t>
            </a:r>
            <a:r>
              <a:rPr lang="en-US" dirty="0" err="1" smtClean="0"/>
              <a:t>következményei</a:t>
            </a:r>
            <a:endParaRPr lang="en-US" dirty="0"/>
          </a:p>
        </p:txBody>
      </p:sp>
      <p:sp>
        <p:nvSpPr>
          <p:cNvPr id="3" name="Content Placeholder 2"/>
          <p:cNvSpPr>
            <a:spLocks noGrp="1"/>
          </p:cNvSpPr>
          <p:nvPr>
            <p:ph idx="1"/>
          </p:nvPr>
        </p:nvSpPr>
        <p:spPr/>
        <p:txBody>
          <a:bodyPr/>
          <a:lstStyle/>
          <a:p>
            <a:r>
              <a:rPr lang="en-US" dirty="0" err="1" smtClean="0"/>
              <a:t>Szelektív</a:t>
            </a:r>
            <a:r>
              <a:rPr lang="en-US" dirty="0" smtClean="0"/>
              <a:t> </a:t>
            </a:r>
            <a:r>
              <a:rPr lang="en-US" dirty="0" err="1" smtClean="0"/>
              <a:t>figyelem</a:t>
            </a:r>
            <a:endParaRPr lang="en-US" dirty="0" smtClean="0"/>
          </a:p>
          <a:p>
            <a:r>
              <a:rPr lang="en-US" dirty="0" err="1" smtClean="0"/>
              <a:t>Szelektív</a:t>
            </a:r>
            <a:r>
              <a:rPr lang="en-US" dirty="0" smtClean="0"/>
              <a:t> </a:t>
            </a:r>
            <a:r>
              <a:rPr lang="en-US" dirty="0" err="1" smtClean="0"/>
              <a:t>észlelés</a:t>
            </a:r>
            <a:r>
              <a:rPr lang="en-US" dirty="0" smtClean="0"/>
              <a:t> </a:t>
            </a:r>
            <a:r>
              <a:rPr lang="en-US" dirty="0" err="1" smtClean="0"/>
              <a:t>és</a:t>
            </a:r>
            <a:r>
              <a:rPr lang="en-US" dirty="0" smtClean="0"/>
              <a:t> </a:t>
            </a:r>
            <a:r>
              <a:rPr lang="en-US" dirty="0" err="1" smtClean="0"/>
              <a:t>ítéletalkotás</a:t>
            </a:r>
            <a:endParaRPr lang="en-US" dirty="0" smtClean="0"/>
          </a:p>
          <a:p>
            <a:r>
              <a:rPr lang="en-US" dirty="0" err="1" smtClean="0"/>
              <a:t>Szelektív</a:t>
            </a:r>
            <a:r>
              <a:rPr lang="en-US" dirty="0" smtClean="0"/>
              <a:t> </a:t>
            </a:r>
            <a:r>
              <a:rPr lang="en-US" dirty="0" err="1" smtClean="0"/>
              <a:t>elaboráció</a:t>
            </a:r>
            <a:r>
              <a:rPr lang="en-US" dirty="0" smtClean="0"/>
              <a:t> </a:t>
            </a:r>
            <a:r>
              <a:rPr lang="en-US" dirty="0" err="1" smtClean="0"/>
              <a:t>és</a:t>
            </a:r>
            <a:r>
              <a:rPr lang="en-US" dirty="0" smtClean="0"/>
              <a:t> </a:t>
            </a:r>
            <a:r>
              <a:rPr lang="en-US" dirty="0" err="1" smtClean="0"/>
              <a:t>emlékezet</a:t>
            </a:r>
            <a:endParaRPr lang="en-US" dirty="0" smtClean="0"/>
          </a:p>
          <a:p>
            <a:r>
              <a:rPr lang="en-US" dirty="0" err="1" smtClean="0"/>
              <a:t>Befolyásolják-e</a:t>
            </a:r>
            <a:r>
              <a:rPr lang="en-US" dirty="0" smtClean="0"/>
              <a:t> </a:t>
            </a:r>
            <a:r>
              <a:rPr lang="en-US" dirty="0" err="1" smtClean="0"/>
              <a:t>az</a:t>
            </a:r>
            <a:r>
              <a:rPr lang="en-US" dirty="0" smtClean="0"/>
              <a:t> </a:t>
            </a:r>
            <a:r>
              <a:rPr lang="en-US" dirty="0" err="1" smtClean="0"/>
              <a:t>attitűdök</a:t>
            </a:r>
            <a:r>
              <a:rPr lang="en-US" dirty="0" smtClean="0"/>
              <a:t> a </a:t>
            </a:r>
            <a:r>
              <a:rPr lang="en-US" dirty="0" err="1" smtClean="0"/>
              <a:t>viselkedést</a:t>
            </a:r>
            <a:r>
              <a:rPr lang="en-US" dirty="0" smtClean="0"/>
              <a:t>? – </a:t>
            </a:r>
            <a:r>
              <a:rPr lang="en-US" dirty="0" err="1" smtClean="0"/>
              <a:t>LaPiere</a:t>
            </a:r>
            <a:endParaRPr lang="en-US" dirty="0" smtClean="0"/>
          </a:p>
          <a:p>
            <a:r>
              <a:rPr lang="en-US" dirty="0" err="1" smtClean="0"/>
              <a:t>Az</a:t>
            </a:r>
            <a:r>
              <a:rPr lang="en-US" dirty="0" smtClean="0"/>
              <a:t> </a:t>
            </a:r>
            <a:r>
              <a:rPr lang="en-US" dirty="0" err="1" smtClean="0"/>
              <a:t>attitűd-viselkedés</a:t>
            </a:r>
            <a:r>
              <a:rPr lang="en-US" dirty="0" smtClean="0"/>
              <a:t> </a:t>
            </a:r>
            <a:r>
              <a:rPr lang="en-US" dirty="0" err="1" smtClean="0"/>
              <a:t>viszony</a:t>
            </a:r>
            <a:r>
              <a:rPr lang="en-US" dirty="0" smtClean="0"/>
              <a:t> </a:t>
            </a:r>
            <a:r>
              <a:rPr lang="en-US" dirty="0" err="1" smtClean="0"/>
              <a:t>módosító</a:t>
            </a:r>
            <a:r>
              <a:rPr lang="en-US" dirty="0" smtClean="0"/>
              <a:t> </a:t>
            </a:r>
            <a:r>
              <a:rPr lang="en-US" dirty="0" err="1" smtClean="0"/>
              <a:t>tényezői</a:t>
            </a:r>
            <a:r>
              <a:rPr lang="en-US" dirty="0" smtClean="0"/>
              <a:t>: </a:t>
            </a:r>
            <a:r>
              <a:rPr lang="en-US" dirty="0" err="1" smtClean="0"/>
              <a:t>attitűdön</a:t>
            </a:r>
            <a:r>
              <a:rPr lang="en-US" dirty="0" smtClean="0"/>
              <a:t> </a:t>
            </a:r>
            <a:r>
              <a:rPr lang="en-US" dirty="0" err="1" smtClean="0"/>
              <a:t>belüli</a:t>
            </a:r>
            <a:r>
              <a:rPr lang="en-US" dirty="0" smtClean="0"/>
              <a:t> </a:t>
            </a:r>
            <a:r>
              <a:rPr lang="en-US" dirty="0" err="1" smtClean="0"/>
              <a:t>konzisztencia</a:t>
            </a:r>
            <a:r>
              <a:rPr lang="en-US" dirty="0" smtClean="0"/>
              <a:t>, </a:t>
            </a:r>
            <a:r>
              <a:rPr lang="en-US" dirty="0" err="1" smtClean="0"/>
              <a:t>kozisztencia</a:t>
            </a:r>
            <a:r>
              <a:rPr lang="en-US" dirty="0" smtClean="0"/>
              <a:t> </a:t>
            </a:r>
            <a:r>
              <a:rPr lang="en-US" dirty="0" err="1" smtClean="0"/>
              <a:t>stb</a:t>
            </a:r>
            <a:r>
              <a:rPr lang="en-US" dirty="0" smtClean="0"/>
              <a:t>.</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58813" y="152400"/>
            <a:ext cx="7824788" cy="1323041"/>
          </a:xfrm>
        </p:spPr>
        <p:txBody>
          <a:bodyPr/>
          <a:lstStyle/>
          <a:p>
            <a:r>
              <a:rPr lang="en-US" dirty="0" err="1" smtClean="0"/>
              <a:t>Kötődés</a:t>
            </a:r>
            <a:r>
              <a:rPr lang="en-US" dirty="0" smtClean="0"/>
              <a:t> </a:t>
            </a:r>
            <a:r>
              <a:rPr lang="en-US" dirty="0" err="1" smtClean="0"/>
              <a:t>és</a:t>
            </a:r>
            <a:r>
              <a:rPr lang="en-US" dirty="0" smtClean="0"/>
              <a:t> </a:t>
            </a:r>
            <a:r>
              <a:rPr lang="en-US" dirty="0" err="1" smtClean="0"/>
              <a:t>vonzalom</a:t>
            </a:r>
            <a:endParaRPr lang="en-US" dirty="0"/>
          </a:p>
        </p:txBody>
      </p:sp>
      <p:sp>
        <p:nvSpPr>
          <p:cNvPr id="3" name="Content Placeholder 2"/>
          <p:cNvSpPr>
            <a:spLocks noGrp="1"/>
          </p:cNvSpPr>
          <p:nvPr>
            <p:ph idx="1"/>
          </p:nvPr>
        </p:nvSpPr>
        <p:spPr>
          <a:xfrm>
            <a:off x="1371600" y="2133600"/>
            <a:ext cx="6197600" cy="3840163"/>
          </a:xfrm>
        </p:spPr>
        <p:txBody>
          <a:bodyPr>
            <a:noAutofit/>
          </a:bodyPr>
          <a:lstStyle/>
          <a:p>
            <a:r>
              <a:rPr lang="en-US" sz="1600" dirty="0" err="1" smtClean="0"/>
              <a:t>Társas</a:t>
            </a:r>
            <a:r>
              <a:rPr lang="en-US" sz="1600" dirty="0" smtClean="0"/>
              <a:t> </a:t>
            </a:r>
            <a:r>
              <a:rPr lang="en-US" sz="1600" dirty="0" err="1" smtClean="0"/>
              <a:t>lények-e</a:t>
            </a:r>
            <a:r>
              <a:rPr lang="en-US" sz="1600" dirty="0" smtClean="0"/>
              <a:t> </a:t>
            </a:r>
            <a:r>
              <a:rPr lang="en-US" sz="1600" dirty="0" err="1" smtClean="0"/>
              <a:t>az</a:t>
            </a:r>
            <a:r>
              <a:rPr lang="en-US" sz="1600" dirty="0" smtClean="0"/>
              <a:t> </a:t>
            </a:r>
            <a:r>
              <a:rPr lang="en-US" sz="1600" dirty="0" err="1" smtClean="0"/>
              <a:t>emberek</a:t>
            </a:r>
            <a:r>
              <a:rPr lang="en-US" sz="1600" dirty="0" smtClean="0"/>
              <a:t>?</a:t>
            </a:r>
          </a:p>
          <a:p>
            <a:r>
              <a:rPr lang="en-US" sz="1600" dirty="0" err="1" smtClean="0"/>
              <a:t>Az</a:t>
            </a:r>
            <a:r>
              <a:rPr lang="en-US" sz="1600" dirty="0" smtClean="0"/>
              <a:t> </a:t>
            </a:r>
            <a:r>
              <a:rPr lang="en-US" sz="1600" dirty="0" err="1" smtClean="0"/>
              <a:t>elszigeteltség</a:t>
            </a:r>
            <a:r>
              <a:rPr lang="en-US" sz="1600" dirty="0" smtClean="0"/>
              <a:t> </a:t>
            </a:r>
            <a:r>
              <a:rPr lang="en-US" sz="1600" dirty="0" err="1" smtClean="0"/>
              <a:t>következményei</a:t>
            </a:r>
            <a:r>
              <a:rPr lang="en-US" sz="1600" dirty="0" smtClean="0"/>
              <a:t> (</a:t>
            </a:r>
            <a:r>
              <a:rPr lang="en-US" sz="1600" dirty="0" err="1" smtClean="0"/>
              <a:t>Schachter</a:t>
            </a:r>
            <a:r>
              <a:rPr lang="en-US" sz="1600" dirty="0" smtClean="0"/>
              <a:t>)</a:t>
            </a:r>
          </a:p>
          <a:p>
            <a:r>
              <a:rPr lang="en-US" sz="1600" dirty="0" err="1" smtClean="0"/>
              <a:t>Magányosság</a:t>
            </a:r>
            <a:r>
              <a:rPr lang="en-US" sz="1600" dirty="0" smtClean="0"/>
              <a:t> (</a:t>
            </a:r>
            <a:r>
              <a:rPr lang="en-US" sz="1600" dirty="0" err="1" smtClean="0"/>
              <a:t>típusai</a:t>
            </a:r>
            <a:r>
              <a:rPr lang="en-US" sz="1600" dirty="0" smtClean="0"/>
              <a:t>: </a:t>
            </a:r>
            <a:r>
              <a:rPr lang="en-US" sz="1600" dirty="0" err="1" smtClean="0"/>
              <a:t>reménytelenség</a:t>
            </a:r>
            <a:r>
              <a:rPr lang="en-US" sz="1600" dirty="0" smtClean="0"/>
              <a:t>, </a:t>
            </a:r>
            <a:r>
              <a:rPr lang="en-US" sz="1600" dirty="0" err="1" smtClean="0"/>
              <a:t>türelmetlen</a:t>
            </a:r>
            <a:r>
              <a:rPr lang="en-US" sz="1600" dirty="0" smtClean="0"/>
              <a:t> </a:t>
            </a:r>
            <a:r>
              <a:rPr lang="en-US" sz="1600" dirty="0" err="1" smtClean="0"/>
              <a:t>unalom</a:t>
            </a:r>
            <a:r>
              <a:rPr lang="en-US" sz="1600" dirty="0" smtClean="0"/>
              <a:t>, </a:t>
            </a:r>
            <a:r>
              <a:rPr lang="en-US" sz="1600" dirty="0" err="1" smtClean="0"/>
              <a:t>depresszió</a:t>
            </a:r>
            <a:r>
              <a:rPr lang="en-US" sz="1600" dirty="0" smtClean="0"/>
              <a:t>, </a:t>
            </a:r>
            <a:r>
              <a:rPr lang="en-US" sz="1600" dirty="0" err="1" smtClean="0"/>
              <a:t>önbecsmérlés</a:t>
            </a:r>
            <a:r>
              <a:rPr lang="en-US" sz="1600" dirty="0" smtClean="0"/>
              <a:t>)</a:t>
            </a:r>
          </a:p>
          <a:p>
            <a:r>
              <a:rPr lang="en-US" sz="1600" dirty="0" smtClean="0"/>
              <a:t>A </a:t>
            </a:r>
            <a:r>
              <a:rPr lang="en-US" sz="1600" dirty="0" err="1" smtClean="0"/>
              <a:t>szociabilitás</a:t>
            </a:r>
            <a:r>
              <a:rPr lang="en-US" sz="1600" dirty="0" smtClean="0"/>
              <a:t> </a:t>
            </a:r>
            <a:r>
              <a:rPr lang="en-US" sz="1600" dirty="0" err="1" smtClean="0"/>
              <a:t>okai</a:t>
            </a:r>
            <a:r>
              <a:rPr lang="en-US" sz="1600" dirty="0" smtClean="0"/>
              <a:t>: a </a:t>
            </a:r>
            <a:r>
              <a:rPr lang="en-US" sz="1600" dirty="0" err="1" smtClean="0"/>
              <a:t>társak</a:t>
            </a:r>
            <a:r>
              <a:rPr lang="en-US" sz="1600" dirty="0" smtClean="0"/>
              <a:t> </a:t>
            </a:r>
            <a:r>
              <a:rPr lang="en-US" sz="1600" dirty="0" err="1" smtClean="0"/>
              <a:t>jelenléte</a:t>
            </a:r>
            <a:r>
              <a:rPr lang="en-US" sz="1600" dirty="0" smtClean="0"/>
              <a:t> </a:t>
            </a:r>
            <a:r>
              <a:rPr lang="en-US" sz="1600" dirty="0" err="1" smtClean="0"/>
              <a:t>önmagában</a:t>
            </a:r>
            <a:r>
              <a:rPr lang="en-US" sz="1600" dirty="0" smtClean="0"/>
              <a:t> </a:t>
            </a:r>
            <a:r>
              <a:rPr lang="en-US" sz="1600" dirty="0" err="1" smtClean="0"/>
              <a:t>jutalmazó</a:t>
            </a:r>
            <a:r>
              <a:rPr lang="en-US" sz="1600" dirty="0" smtClean="0"/>
              <a:t>, </a:t>
            </a:r>
            <a:r>
              <a:rPr lang="en-US" sz="1600" dirty="0" err="1" smtClean="0"/>
              <a:t>társas</a:t>
            </a:r>
            <a:r>
              <a:rPr lang="en-US" sz="1600" dirty="0" smtClean="0"/>
              <a:t> </a:t>
            </a:r>
            <a:r>
              <a:rPr lang="en-US" sz="1600" dirty="0" err="1" smtClean="0"/>
              <a:t>összehasonlítás</a:t>
            </a:r>
            <a:r>
              <a:rPr lang="en-US" sz="1600" dirty="0" smtClean="0"/>
              <a:t>, </a:t>
            </a:r>
            <a:r>
              <a:rPr lang="en-US" sz="1600" dirty="0" err="1" smtClean="0"/>
              <a:t>stressz</a:t>
            </a:r>
            <a:r>
              <a:rPr lang="en-US" sz="1600" dirty="0" smtClean="0"/>
              <a:t> </a:t>
            </a:r>
            <a:r>
              <a:rPr lang="en-US" sz="1600" dirty="0" err="1" smtClean="0"/>
              <a:t>csökkentése</a:t>
            </a:r>
            <a:endParaRPr lang="en-US" sz="1600" dirty="0" smtClean="0"/>
          </a:p>
          <a:p>
            <a:r>
              <a:rPr lang="en-US" sz="1600" dirty="0" err="1" smtClean="0"/>
              <a:t>Kötődés</a:t>
            </a:r>
            <a:r>
              <a:rPr lang="en-US" sz="1600" dirty="0" smtClean="0"/>
              <a:t> </a:t>
            </a:r>
            <a:r>
              <a:rPr lang="en-US" sz="1600" dirty="0" err="1" smtClean="0"/>
              <a:t>és</a:t>
            </a:r>
            <a:r>
              <a:rPr lang="en-US" sz="1600" dirty="0" smtClean="0"/>
              <a:t> </a:t>
            </a:r>
            <a:r>
              <a:rPr lang="en-US" sz="1600" dirty="0" err="1" smtClean="0"/>
              <a:t>vonzalom</a:t>
            </a:r>
            <a:r>
              <a:rPr lang="en-US" sz="1600" dirty="0" smtClean="0"/>
              <a:t> </a:t>
            </a:r>
            <a:r>
              <a:rPr lang="en-US" sz="1600" dirty="0" err="1" smtClean="0"/>
              <a:t>tényezői</a:t>
            </a:r>
            <a:r>
              <a:rPr lang="en-US" sz="1600" dirty="0" smtClean="0"/>
              <a:t>: </a:t>
            </a:r>
            <a:r>
              <a:rPr lang="en-US" sz="1600" dirty="0" err="1" smtClean="0"/>
              <a:t>tér</a:t>
            </a:r>
            <a:r>
              <a:rPr lang="en-US" sz="1600" dirty="0" smtClean="0"/>
              <a:t> </a:t>
            </a:r>
            <a:r>
              <a:rPr lang="en-US" sz="1600" dirty="0" err="1" smtClean="0"/>
              <a:t>és</a:t>
            </a:r>
            <a:r>
              <a:rPr lang="en-US" sz="1600" dirty="0" smtClean="0"/>
              <a:t> </a:t>
            </a:r>
            <a:r>
              <a:rPr lang="en-US" sz="1600" dirty="0" err="1" smtClean="0"/>
              <a:t>idő</a:t>
            </a:r>
            <a:r>
              <a:rPr lang="en-US" sz="1600" dirty="0" smtClean="0"/>
              <a:t>, </a:t>
            </a:r>
            <a:r>
              <a:rPr lang="en-US" sz="1600" dirty="0" err="1" smtClean="0"/>
              <a:t>ismerősség</a:t>
            </a:r>
            <a:r>
              <a:rPr lang="en-US" sz="1600" dirty="0" smtClean="0"/>
              <a:t>, </a:t>
            </a:r>
            <a:r>
              <a:rPr lang="en-US" sz="1600" dirty="0" err="1" smtClean="0"/>
              <a:t>kontextus</a:t>
            </a:r>
            <a:endParaRPr lang="en-US" sz="1600" dirty="0" smtClean="0"/>
          </a:p>
          <a:p>
            <a:r>
              <a:rPr lang="en-US" sz="1600" dirty="0" smtClean="0"/>
              <a:t>A </a:t>
            </a:r>
            <a:r>
              <a:rPr lang="en-US" sz="1600" dirty="0" err="1" smtClean="0"/>
              <a:t>vonzalom</a:t>
            </a:r>
            <a:r>
              <a:rPr lang="en-US" sz="1600" dirty="0" smtClean="0"/>
              <a:t> mint </a:t>
            </a:r>
            <a:r>
              <a:rPr lang="en-US" sz="1600" dirty="0" err="1" smtClean="0"/>
              <a:t>attitűd</a:t>
            </a:r>
            <a:endParaRPr lang="en-US" sz="1600" dirty="0" smtClean="0"/>
          </a:p>
          <a:p>
            <a:r>
              <a:rPr lang="en-US" sz="1600" dirty="0" smtClean="0"/>
              <a:t>A </a:t>
            </a:r>
            <a:r>
              <a:rPr lang="en-US" sz="1600" dirty="0" err="1" smtClean="0"/>
              <a:t>vonzalom</a:t>
            </a:r>
            <a:r>
              <a:rPr lang="en-US" sz="1600" dirty="0" smtClean="0"/>
              <a:t> </a:t>
            </a:r>
            <a:r>
              <a:rPr lang="en-US" sz="1600" dirty="0" err="1" smtClean="0"/>
              <a:t>mérése</a:t>
            </a:r>
            <a:r>
              <a:rPr lang="en-US" sz="1600" dirty="0" smtClean="0"/>
              <a:t> – Moreno: </a:t>
            </a:r>
            <a:r>
              <a:rPr lang="en-US" sz="1600" dirty="0" err="1" smtClean="0"/>
              <a:t>szociometria</a:t>
            </a:r>
            <a:r>
              <a:rPr lang="en-US" sz="1600" dirty="0" smtClean="0"/>
              <a:t>, </a:t>
            </a:r>
            <a:r>
              <a:rPr lang="en-US" sz="1600" dirty="0" err="1" smtClean="0"/>
              <a:t>fiziológiai</a:t>
            </a:r>
            <a:r>
              <a:rPr lang="en-US" sz="1600" dirty="0" smtClean="0"/>
              <a:t> </a:t>
            </a:r>
            <a:r>
              <a:rPr lang="en-US" sz="1600" dirty="0" err="1" smtClean="0"/>
              <a:t>izgalom</a:t>
            </a:r>
            <a:r>
              <a:rPr lang="en-US" sz="1600" dirty="0" smtClean="0"/>
              <a:t> </a:t>
            </a:r>
            <a:r>
              <a:rPr lang="en-US" sz="1600" dirty="0" err="1" smtClean="0"/>
              <a:t>mérése</a:t>
            </a:r>
            <a:endParaRPr lang="en-US" sz="1600" dirty="0" smtClean="0"/>
          </a:p>
          <a:p>
            <a:r>
              <a:rPr lang="en-US" sz="1600" dirty="0" smtClean="0"/>
              <a:t>A </a:t>
            </a:r>
            <a:r>
              <a:rPr lang="en-US" sz="1600" dirty="0" err="1" smtClean="0"/>
              <a:t>vonzalom</a:t>
            </a:r>
            <a:r>
              <a:rPr lang="en-US" sz="1600" dirty="0" smtClean="0"/>
              <a:t> </a:t>
            </a:r>
            <a:r>
              <a:rPr lang="en-US" sz="1600" dirty="0" err="1" smtClean="0"/>
              <a:t>elméletei</a:t>
            </a:r>
            <a:r>
              <a:rPr lang="en-US" sz="1600" dirty="0" smtClean="0"/>
              <a:t>: </a:t>
            </a:r>
            <a:r>
              <a:rPr lang="en-US" sz="1600" dirty="0" err="1" smtClean="0"/>
              <a:t>jutalom</a:t>
            </a:r>
            <a:r>
              <a:rPr lang="en-US" sz="1600" dirty="0" smtClean="0"/>
              <a:t> </a:t>
            </a:r>
            <a:r>
              <a:rPr lang="en-US" sz="1600" dirty="0" err="1" smtClean="0"/>
              <a:t>és</a:t>
            </a:r>
            <a:r>
              <a:rPr lang="en-US" sz="1600" dirty="0" smtClean="0"/>
              <a:t> </a:t>
            </a:r>
            <a:r>
              <a:rPr lang="en-US" sz="1600" dirty="0" err="1" smtClean="0"/>
              <a:t>csere</a:t>
            </a:r>
            <a:r>
              <a:rPr lang="en-US" sz="1600" dirty="0" smtClean="0"/>
              <a:t>, </a:t>
            </a:r>
            <a:r>
              <a:rPr lang="en-US" sz="1600" dirty="0" err="1" smtClean="0"/>
              <a:t>kognitív</a:t>
            </a:r>
            <a:r>
              <a:rPr lang="en-US" sz="1600" dirty="0" smtClean="0"/>
              <a:t> </a:t>
            </a:r>
            <a:r>
              <a:rPr lang="en-US" sz="1600" dirty="0" err="1" smtClean="0"/>
              <a:t>egyensúlyelméletek</a:t>
            </a:r>
            <a:endParaRPr lang="en-US" sz="1600" dirty="0" smtClean="0"/>
          </a:p>
          <a:p>
            <a:endParaRPr lang="en-US" sz="1800" dirty="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személyes</a:t>
            </a:r>
            <a:r>
              <a:rPr lang="en-US" dirty="0" smtClean="0"/>
              <a:t> </a:t>
            </a:r>
            <a:r>
              <a:rPr lang="en-US" dirty="0" err="1" smtClean="0"/>
              <a:t>kapcsolatok</a:t>
            </a:r>
            <a:r>
              <a:rPr lang="en-US" dirty="0" smtClean="0"/>
              <a:t> </a:t>
            </a:r>
            <a:r>
              <a:rPr lang="en-US" dirty="0" err="1" smtClean="0"/>
              <a:t>fejlődése</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kapcsolatok</a:t>
            </a:r>
            <a:r>
              <a:rPr lang="en-US" dirty="0" smtClean="0"/>
              <a:t> </a:t>
            </a:r>
            <a:r>
              <a:rPr lang="en-US" dirty="0" err="1" smtClean="0"/>
              <a:t>fejlődési</a:t>
            </a:r>
            <a:r>
              <a:rPr lang="en-US" dirty="0" smtClean="0"/>
              <a:t> </a:t>
            </a:r>
            <a:r>
              <a:rPr lang="en-US" dirty="0" err="1" smtClean="0"/>
              <a:t>modellje</a:t>
            </a:r>
            <a:r>
              <a:rPr lang="en-US" dirty="0" smtClean="0"/>
              <a:t> (</a:t>
            </a:r>
            <a:r>
              <a:rPr lang="en-US" dirty="0" err="1" smtClean="0"/>
              <a:t>Levinger</a:t>
            </a:r>
            <a:r>
              <a:rPr lang="en-US" dirty="0" smtClean="0"/>
              <a:t> </a:t>
            </a:r>
            <a:r>
              <a:rPr lang="en-US" dirty="0" err="1" smtClean="0"/>
              <a:t>és</a:t>
            </a:r>
            <a:r>
              <a:rPr lang="en-US" dirty="0" smtClean="0"/>
              <a:t> </a:t>
            </a:r>
            <a:r>
              <a:rPr lang="en-US" dirty="0" err="1" smtClean="0"/>
              <a:t>Snoek</a:t>
            </a:r>
            <a:r>
              <a:rPr lang="en-US" dirty="0" smtClean="0"/>
              <a:t>):</a:t>
            </a:r>
          </a:p>
          <a:p>
            <a:r>
              <a:rPr lang="en-US" dirty="0" smtClean="0"/>
              <a:t>1. </a:t>
            </a:r>
            <a:r>
              <a:rPr lang="en-US" dirty="0" err="1" smtClean="0"/>
              <a:t>szint</a:t>
            </a:r>
            <a:r>
              <a:rPr lang="en-US" dirty="0" smtClean="0"/>
              <a:t>: </a:t>
            </a:r>
            <a:r>
              <a:rPr lang="en-US" dirty="0" err="1" smtClean="0"/>
              <a:t>egyoldalú</a:t>
            </a:r>
            <a:r>
              <a:rPr lang="en-US" dirty="0" smtClean="0"/>
              <a:t> </a:t>
            </a:r>
            <a:r>
              <a:rPr lang="en-US" dirty="0" err="1" smtClean="0"/>
              <a:t>észrevétel</a:t>
            </a:r>
            <a:r>
              <a:rPr lang="en-US" dirty="0" smtClean="0"/>
              <a:t> </a:t>
            </a:r>
            <a:r>
              <a:rPr lang="en-US" dirty="0" err="1" smtClean="0"/>
              <a:t>szakasza</a:t>
            </a:r>
            <a:endParaRPr lang="en-US" dirty="0" smtClean="0"/>
          </a:p>
          <a:p>
            <a:r>
              <a:rPr lang="en-US" dirty="0" smtClean="0"/>
              <a:t>2. </a:t>
            </a:r>
            <a:r>
              <a:rPr lang="en-US" dirty="0" err="1" smtClean="0"/>
              <a:t>szint</a:t>
            </a:r>
            <a:r>
              <a:rPr lang="en-US" dirty="0" smtClean="0"/>
              <a:t>: </a:t>
            </a:r>
            <a:r>
              <a:rPr lang="en-US" dirty="0" err="1" smtClean="0"/>
              <a:t>felszínes</a:t>
            </a:r>
            <a:r>
              <a:rPr lang="en-US" dirty="0" smtClean="0"/>
              <a:t> </a:t>
            </a:r>
            <a:r>
              <a:rPr lang="en-US" dirty="0" err="1" smtClean="0"/>
              <a:t>érintkezés</a:t>
            </a:r>
            <a:r>
              <a:rPr lang="en-US" dirty="0" smtClean="0"/>
              <a:t> </a:t>
            </a:r>
            <a:r>
              <a:rPr lang="en-US" dirty="0" err="1" smtClean="0"/>
              <a:t>szakasza</a:t>
            </a:r>
            <a:endParaRPr lang="en-US" dirty="0" smtClean="0"/>
          </a:p>
          <a:p>
            <a:r>
              <a:rPr lang="en-US" dirty="0" smtClean="0"/>
              <a:t>3. </a:t>
            </a:r>
            <a:r>
              <a:rPr lang="en-US" dirty="0" err="1" smtClean="0"/>
              <a:t>szint</a:t>
            </a:r>
            <a:r>
              <a:rPr lang="en-US" dirty="0" smtClean="0"/>
              <a:t>: </a:t>
            </a:r>
            <a:r>
              <a:rPr lang="en-US" dirty="0" err="1" smtClean="0"/>
              <a:t>kölcsönösség</a:t>
            </a:r>
            <a:r>
              <a:rPr lang="en-US" dirty="0" smtClean="0"/>
              <a:t> </a:t>
            </a:r>
            <a:r>
              <a:rPr lang="en-US" dirty="0" err="1" smtClean="0"/>
              <a:t>szakasza</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err="1" smtClean="0"/>
              <a:t>Térbeli</a:t>
            </a:r>
            <a:r>
              <a:rPr lang="en-US" dirty="0" smtClean="0"/>
              <a:t> </a:t>
            </a:r>
            <a:r>
              <a:rPr lang="en-US" dirty="0" err="1" smtClean="0"/>
              <a:t>közelség</a:t>
            </a:r>
            <a:endParaRPr lang="en-US" dirty="0" smtClean="0"/>
          </a:p>
          <a:p>
            <a:r>
              <a:rPr lang="en-US" dirty="0" err="1" smtClean="0"/>
              <a:t>Társadalmi</a:t>
            </a:r>
            <a:r>
              <a:rPr lang="en-US" dirty="0" smtClean="0"/>
              <a:t> </a:t>
            </a:r>
            <a:r>
              <a:rPr lang="en-US" dirty="0" err="1" smtClean="0"/>
              <a:t>helyzet</a:t>
            </a:r>
            <a:r>
              <a:rPr lang="en-US" dirty="0" smtClean="0"/>
              <a:t> </a:t>
            </a:r>
            <a:r>
              <a:rPr lang="en-US" dirty="0" err="1" smtClean="0"/>
              <a:t>és</a:t>
            </a:r>
            <a:r>
              <a:rPr lang="en-US" dirty="0" smtClean="0"/>
              <a:t> </a:t>
            </a:r>
            <a:r>
              <a:rPr lang="en-US" dirty="0" err="1" smtClean="0"/>
              <a:t>demográfiai</a:t>
            </a:r>
            <a:r>
              <a:rPr lang="en-US" dirty="0" smtClean="0"/>
              <a:t> </a:t>
            </a:r>
            <a:r>
              <a:rPr lang="en-US" dirty="0" err="1" smtClean="0"/>
              <a:t>tényezők</a:t>
            </a:r>
            <a:endParaRPr lang="en-US" dirty="0" smtClean="0"/>
          </a:p>
          <a:p>
            <a:r>
              <a:rPr lang="en-US" dirty="0" smtClean="0"/>
              <a:t>A </a:t>
            </a:r>
            <a:r>
              <a:rPr lang="en-US" dirty="0" err="1" smtClean="0"/>
              <a:t>jó</a:t>
            </a:r>
            <a:r>
              <a:rPr lang="en-US" dirty="0" smtClean="0"/>
              <a:t> </a:t>
            </a:r>
            <a:r>
              <a:rPr lang="en-US" dirty="0" err="1" smtClean="0"/>
              <a:t>külső</a:t>
            </a:r>
            <a:r>
              <a:rPr lang="en-US" dirty="0" smtClean="0"/>
              <a:t> </a:t>
            </a:r>
            <a:r>
              <a:rPr lang="en-US" dirty="0" err="1" smtClean="0"/>
              <a:t>fontossága</a:t>
            </a:r>
            <a:r>
              <a:rPr lang="en-US" dirty="0" smtClean="0"/>
              <a:t>: </a:t>
            </a:r>
            <a:r>
              <a:rPr lang="en-US" dirty="0" err="1" smtClean="0"/>
              <a:t>testi</a:t>
            </a:r>
            <a:r>
              <a:rPr lang="en-US" dirty="0" smtClean="0"/>
              <a:t> </a:t>
            </a:r>
            <a:r>
              <a:rPr lang="en-US" dirty="0" err="1" smtClean="0"/>
              <a:t>vonzerő</a:t>
            </a:r>
            <a:r>
              <a:rPr lang="en-US" dirty="0" smtClean="0"/>
              <a:t> – </a:t>
            </a:r>
            <a:r>
              <a:rPr lang="en-US" dirty="0" err="1" smtClean="0"/>
              <a:t>holdudvarhatás</a:t>
            </a:r>
            <a:endParaRPr lang="en-US" dirty="0" smtClean="0"/>
          </a:p>
          <a:p>
            <a:r>
              <a:rPr lang="en-US" dirty="0" err="1" smtClean="0"/>
              <a:t>Attitűdhasonlóság</a:t>
            </a:r>
            <a:r>
              <a:rPr lang="en-US" dirty="0" smtClean="0"/>
              <a:t> </a:t>
            </a:r>
            <a:r>
              <a:rPr lang="en-US" dirty="0" err="1" smtClean="0"/>
              <a:t>és</a:t>
            </a:r>
            <a:r>
              <a:rPr lang="en-US" dirty="0" smtClean="0"/>
              <a:t> </a:t>
            </a:r>
            <a:r>
              <a:rPr lang="en-US" dirty="0" err="1" smtClean="0"/>
              <a:t>vonzalom</a:t>
            </a:r>
            <a:endParaRPr lang="en-US" dirty="0" smtClean="0"/>
          </a:p>
          <a:p>
            <a:r>
              <a:rPr lang="en-US" dirty="0" err="1" smtClean="0"/>
              <a:t>Egymást</a:t>
            </a:r>
            <a:r>
              <a:rPr lang="en-US" dirty="0" smtClean="0"/>
              <a:t> </a:t>
            </a:r>
            <a:r>
              <a:rPr lang="en-US" dirty="0" err="1" smtClean="0"/>
              <a:t>kiegészítő</a:t>
            </a:r>
            <a:r>
              <a:rPr lang="en-US" dirty="0" smtClean="0"/>
              <a:t> </a:t>
            </a:r>
            <a:r>
              <a:rPr lang="en-US" dirty="0" err="1" smtClean="0"/>
              <a:t>szükségletek</a:t>
            </a:r>
            <a:endParaRPr lang="en-US" dirty="0" smtClean="0"/>
          </a:p>
          <a:p>
            <a:r>
              <a:rPr lang="en-US" dirty="0" err="1" smtClean="0"/>
              <a:t>Kompetencia</a:t>
            </a:r>
            <a:r>
              <a:rPr lang="en-US" dirty="0" smtClean="0"/>
              <a:t> </a:t>
            </a:r>
            <a:r>
              <a:rPr lang="en-US" dirty="0" err="1" smtClean="0"/>
              <a:t>és</a:t>
            </a:r>
            <a:r>
              <a:rPr lang="en-US" dirty="0" smtClean="0"/>
              <a:t> </a:t>
            </a:r>
            <a:r>
              <a:rPr lang="en-US" dirty="0" err="1" smtClean="0"/>
              <a:t>vonzalom</a:t>
            </a:r>
            <a:endParaRPr lang="en-US" dirty="0" smtClean="0"/>
          </a:p>
          <a:p>
            <a:r>
              <a:rPr lang="en-US" dirty="0" err="1" smtClean="0"/>
              <a:t>Önbecsülés</a:t>
            </a:r>
            <a:r>
              <a:rPr lang="en-US" dirty="0" smtClean="0"/>
              <a:t> </a:t>
            </a:r>
            <a:r>
              <a:rPr lang="en-US" dirty="0" err="1" smtClean="0"/>
              <a:t>és</a:t>
            </a:r>
            <a:r>
              <a:rPr lang="en-US" dirty="0" smtClean="0"/>
              <a:t> </a:t>
            </a:r>
            <a:r>
              <a:rPr lang="en-US" dirty="0" err="1" smtClean="0"/>
              <a:t>vonzalom</a:t>
            </a:r>
            <a:endParaRPr lang="en-US" dirty="0" smtClean="0"/>
          </a:p>
          <a:p>
            <a:r>
              <a:rPr lang="en-US" dirty="0" err="1" smtClean="0"/>
              <a:t>Viszonosság</a:t>
            </a:r>
            <a:r>
              <a:rPr lang="en-US" dirty="0" smtClean="0"/>
              <a:t>, </a:t>
            </a:r>
            <a:r>
              <a:rPr lang="en-US" dirty="0" err="1" smtClean="0"/>
              <a:t>pozitív</a:t>
            </a:r>
            <a:r>
              <a:rPr lang="en-US" dirty="0" smtClean="0"/>
              <a:t> </a:t>
            </a:r>
            <a:r>
              <a:rPr lang="en-US" dirty="0" err="1" smtClean="0"/>
              <a:t>személyes</a:t>
            </a:r>
            <a:r>
              <a:rPr lang="en-US" dirty="0" smtClean="0"/>
              <a:t> </a:t>
            </a:r>
            <a:r>
              <a:rPr lang="en-US" dirty="0" err="1" smtClean="0"/>
              <a:t>jellemzők</a:t>
            </a:r>
            <a:r>
              <a:rPr lang="en-US" dirty="0" smtClean="0"/>
              <a:t>, </a:t>
            </a:r>
            <a:r>
              <a:rPr lang="en-US" dirty="0" err="1" smtClean="0"/>
              <a:t>önfeltárás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Intim</a:t>
            </a:r>
            <a:r>
              <a:rPr lang="en-US" dirty="0" smtClean="0"/>
              <a:t> </a:t>
            </a:r>
            <a:r>
              <a:rPr lang="en-US" dirty="0" err="1" smtClean="0"/>
              <a:t>kapcsolatok</a:t>
            </a:r>
            <a:endParaRPr lang="en-US" dirty="0"/>
          </a:p>
        </p:txBody>
      </p:sp>
      <p:sp>
        <p:nvSpPr>
          <p:cNvPr id="3" name="Content Placeholder 2"/>
          <p:cNvSpPr>
            <a:spLocks noGrp="1"/>
          </p:cNvSpPr>
          <p:nvPr>
            <p:ph idx="1"/>
          </p:nvPr>
        </p:nvSpPr>
        <p:spPr/>
        <p:txBody>
          <a:bodyPr/>
          <a:lstStyle/>
          <a:p>
            <a:r>
              <a:rPr lang="en-US" dirty="0" err="1" smtClean="0"/>
              <a:t>Szeretet</a:t>
            </a:r>
            <a:r>
              <a:rPr lang="en-US" dirty="0" smtClean="0"/>
              <a:t> – </a:t>
            </a:r>
            <a:r>
              <a:rPr lang="en-US" dirty="0" err="1" smtClean="0"/>
              <a:t>pozitív</a:t>
            </a:r>
            <a:r>
              <a:rPr lang="en-US" dirty="0" smtClean="0"/>
              <a:t> </a:t>
            </a:r>
            <a:r>
              <a:rPr lang="en-US" dirty="0" err="1" smtClean="0"/>
              <a:t>értékelés</a:t>
            </a:r>
            <a:r>
              <a:rPr lang="en-US" dirty="0" smtClean="0"/>
              <a:t>, </a:t>
            </a:r>
            <a:r>
              <a:rPr lang="en-US" dirty="0" err="1" smtClean="0"/>
              <a:t>tisztelet</a:t>
            </a:r>
            <a:r>
              <a:rPr lang="en-US" dirty="0" smtClean="0"/>
              <a:t>, </a:t>
            </a:r>
            <a:r>
              <a:rPr lang="en-US" dirty="0" err="1" smtClean="0"/>
              <a:t>az</a:t>
            </a:r>
            <a:r>
              <a:rPr lang="en-US" dirty="0" smtClean="0"/>
              <a:t> a </a:t>
            </a:r>
            <a:r>
              <a:rPr lang="en-US" dirty="0" err="1" smtClean="0"/>
              <a:t>feltevés</a:t>
            </a:r>
            <a:r>
              <a:rPr lang="en-US" dirty="0" smtClean="0"/>
              <a:t>, </a:t>
            </a:r>
            <a:r>
              <a:rPr lang="en-US" dirty="0" err="1" smtClean="0"/>
              <a:t>hogy</a:t>
            </a:r>
            <a:r>
              <a:rPr lang="en-US" dirty="0" smtClean="0"/>
              <a:t> a partner </a:t>
            </a:r>
            <a:r>
              <a:rPr lang="en-US" dirty="0" err="1" smtClean="0"/>
              <a:t>hasonló</a:t>
            </a:r>
            <a:r>
              <a:rPr lang="en-US" dirty="0" smtClean="0"/>
              <a:t> </a:t>
            </a:r>
            <a:r>
              <a:rPr lang="en-US" dirty="0" err="1" smtClean="0"/>
              <a:t>hozzánk</a:t>
            </a:r>
            <a:r>
              <a:rPr lang="en-US" dirty="0" smtClean="0"/>
              <a:t> - </a:t>
            </a:r>
            <a:r>
              <a:rPr lang="en-US" dirty="0" err="1" smtClean="0"/>
              <a:t>és</a:t>
            </a:r>
            <a:r>
              <a:rPr lang="en-US" dirty="0" smtClean="0"/>
              <a:t> </a:t>
            </a:r>
            <a:r>
              <a:rPr lang="en-US" dirty="0" err="1" smtClean="0"/>
              <a:t>szerelem</a:t>
            </a:r>
            <a:r>
              <a:rPr lang="en-US" dirty="0" smtClean="0"/>
              <a:t> – </a:t>
            </a:r>
            <a:r>
              <a:rPr lang="en-US" dirty="0" err="1" smtClean="0"/>
              <a:t>törődés</a:t>
            </a:r>
            <a:r>
              <a:rPr lang="en-US" dirty="0" smtClean="0"/>
              <a:t>, </a:t>
            </a:r>
            <a:r>
              <a:rPr lang="en-US" dirty="0" err="1" smtClean="0"/>
              <a:t>kötődés</a:t>
            </a:r>
            <a:r>
              <a:rPr lang="en-US" dirty="0" smtClean="0"/>
              <a:t>, </a:t>
            </a:r>
            <a:r>
              <a:rPr lang="en-US" dirty="0" err="1" smtClean="0"/>
              <a:t>intimitás</a:t>
            </a:r>
            <a:r>
              <a:rPr lang="en-US" dirty="0" smtClean="0"/>
              <a:t> – </a:t>
            </a:r>
          </a:p>
          <a:p>
            <a:r>
              <a:rPr lang="en-US" dirty="0" smtClean="0"/>
              <a:t>A </a:t>
            </a:r>
            <a:r>
              <a:rPr lang="en-US" dirty="0" err="1" smtClean="0"/>
              <a:t>szerelem</a:t>
            </a:r>
            <a:r>
              <a:rPr lang="en-US" dirty="0" smtClean="0"/>
              <a:t> </a:t>
            </a:r>
            <a:r>
              <a:rPr lang="en-US" dirty="0" err="1" smtClean="0"/>
              <a:t>elméletei</a:t>
            </a:r>
            <a:r>
              <a:rPr lang="en-US" dirty="0" smtClean="0"/>
              <a:t>: </a:t>
            </a:r>
            <a:r>
              <a:rPr lang="en-US" dirty="0" err="1" smtClean="0"/>
              <a:t>izgalmi</a:t>
            </a:r>
            <a:r>
              <a:rPr lang="en-US" dirty="0" smtClean="0"/>
              <a:t> </a:t>
            </a:r>
            <a:r>
              <a:rPr lang="en-US" dirty="0" err="1" smtClean="0"/>
              <a:t>állapot</a:t>
            </a:r>
            <a:r>
              <a:rPr lang="en-US" dirty="0" smtClean="0"/>
              <a:t> + a </a:t>
            </a:r>
            <a:r>
              <a:rPr lang="en-US" dirty="0" err="1" smtClean="0"/>
              <a:t>megfelelő</a:t>
            </a:r>
            <a:r>
              <a:rPr lang="en-US" dirty="0" smtClean="0"/>
              <a:t> </a:t>
            </a:r>
            <a:r>
              <a:rPr lang="en-US" dirty="0" err="1" smtClean="0"/>
              <a:t>jelzések</a:t>
            </a:r>
            <a:r>
              <a:rPr lang="en-US" dirty="0" smtClean="0"/>
              <a:t> </a:t>
            </a:r>
            <a:r>
              <a:rPr lang="en-US" dirty="0" err="1" smtClean="0"/>
              <a:t>arról</a:t>
            </a:r>
            <a:r>
              <a:rPr lang="en-US" dirty="0" smtClean="0"/>
              <a:t>, </a:t>
            </a:r>
            <a:r>
              <a:rPr lang="en-US" dirty="0" err="1" smtClean="0"/>
              <a:t>hogy</a:t>
            </a:r>
            <a:r>
              <a:rPr lang="en-US" dirty="0" smtClean="0"/>
              <a:t> </a:t>
            </a:r>
            <a:r>
              <a:rPr lang="en-US" dirty="0" err="1" smtClean="0"/>
              <a:t>az</a:t>
            </a:r>
            <a:r>
              <a:rPr lang="en-US" dirty="0" smtClean="0"/>
              <a:t> </a:t>
            </a:r>
            <a:r>
              <a:rPr lang="en-US" dirty="0" err="1" smtClean="0"/>
              <a:t>izgalmi</a:t>
            </a:r>
            <a:r>
              <a:rPr lang="en-US" dirty="0" smtClean="0"/>
              <a:t> </a:t>
            </a:r>
            <a:r>
              <a:rPr lang="en-US" dirty="0" err="1" smtClean="0"/>
              <a:t>állapotot</a:t>
            </a:r>
            <a:r>
              <a:rPr lang="en-US" dirty="0" smtClean="0"/>
              <a:t> </a:t>
            </a:r>
            <a:r>
              <a:rPr lang="en-US" dirty="0" err="1" smtClean="0"/>
              <a:t>szerelemnek</a:t>
            </a:r>
            <a:r>
              <a:rPr lang="en-US" dirty="0" smtClean="0"/>
              <a:t> </a:t>
            </a:r>
            <a:r>
              <a:rPr lang="en-US" dirty="0" err="1" smtClean="0"/>
              <a:t>címkézheti</a:t>
            </a:r>
            <a:r>
              <a:rPr lang="en-US" dirty="0" smtClean="0"/>
              <a:t>, </a:t>
            </a:r>
            <a:r>
              <a:rPr lang="en-US" dirty="0" err="1" smtClean="0"/>
              <a:t>frusztráció</a:t>
            </a:r>
            <a:r>
              <a:rPr lang="en-US" dirty="0" smtClean="0"/>
              <a:t> </a:t>
            </a:r>
            <a:r>
              <a:rPr lang="en-US" dirty="0" err="1" smtClean="0"/>
              <a:t>és</a:t>
            </a:r>
            <a:r>
              <a:rPr lang="en-US" dirty="0" smtClean="0"/>
              <a:t> </a:t>
            </a:r>
            <a:r>
              <a:rPr lang="en-US" dirty="0" err="1" smtClean="0"/>
              <a:t>vonzalom</a:t>
            </a:r>
            <a:endParaRPr lang="en-US" dirty="0" smtClean="0"/>
          </a:p>
          <a:p>
            <a:r>
              <a:rPr lang="en-US" dirty="0" err="1" smtClean="0"/>
              <a:t>Az</a:t>
            </a:r>
            <a:r>
              <a:rPr lang="en-US" dirty="0" smtClean="0"/>
              <a:t> </a:t>
            </a:r>
            <a:r>
              <a:rPr lang="en-US" dirty="0" err="1" smtClean="0"/>
              <a:t>intim</a:t>
            </a:r>
            <a:r>
              <a:rPr lang="en-US" dirty="0" smtClean="0"/>
              <a:t> </a:t>
            </a:r>
            <a:r>
              <a:rPr lang="en-US" dirty="0" err="1" smtClean="0"/>
              <a:t>kapcsolatok</a:t>
            </a:r>
            <a:r>
              <a:rPr lang="en-US" dirty="0" smtClean="0"/>
              <a:t> </a:t>
            </a:r>
            <a:r>
              <a:rPr lang="en-US" dirty="0" err="1" smtClean="0"/>
              <a:t>általános</a:t>
            </a:r>
            <a:r>
              <a:rPr lang="en-US" dirty="0" smtClean="0"/>
              <a:t> </a:t>
            </a:r>
            <a:r>
              <a:rPr lang="en-US" dirty="0" err="1" smtClean="0"/>
              <a:t>modellje</a:t>
            </a:r>
            <a:r>
              <a:rPr lang="en-US" dirty="0" smtClean="0"/>
              <a:t> – </a:t>
            </a:r>
            <a:r>
              <a:rPr lang="en-US" dirty="0" err="1" smtClean="0"/>
              <a:t>Levinger</a:t>
            </a:r>
            <a:r>
              <a:rPr lang="en-US" dirty="0" smtClean="0"/>
              <a:t> – </a:t>
            </a:r>
            <a:r>
              <a:rPr lang="en-US" dirty="0" err="1" smtClean="0"/>
              <a:t>A(attraction</a:t>
            </a:r>
            <a:r>
              <a:rPr lang="en-US" dirty="0" smtClean="0"/>
              <a:t>), B (building), C (continuation), D (decline), E (ending) </a:t>
            </a:r>
            <a:r>
              <a:rPr lang="en-US" dirty="0" err="1" smtClean="0"/>
              <a:t>modell</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Az</a:t>
            </a:r>
            <a:r>
              <a:rPr lang="en-US" dirty="0" smtClean="0"/>
              <a:t> </a:t>
            </a:r>
            <a:r>
              <a:rPr lang="en-US" dirty="0" err="1" smtClean="0"/>
              <a:t>előítélet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Def.: </a:t>
            </a:r>
            <a:r>
              <a:rPr lang="en-US" dirty="0" err="1" smtClean="0"/>
              <a:t>ellenséges</a:t>
            </a:r>
            <a:r>
              <a:rPr lang="en-US" dirty="0" smtClean="0"/>
              <a:t> </a:t>
            </a:r>
            <a:r>
              <a:rPr lang="en-US" dirty="0" err="1" smtClean="0"/>
              <a:t>vagy</a:t>
            </a:r>
            <a:r>
              <a:rPr lang="en-US" dirty="0" smtClean="0"/>
              <a:t> </a:t>
            </a:r>
            <a:r>
              <a:rPr lang="en-US" dirty="0" err="1" smtClean="0"/>
              <a:t>negatív</a:t>
            </a:r>
            <a:r>
              <a:rPr lang="en-US" dirty="0" smtClean="0"/>
              <a:t> </a:t>
            </a:r>
            <a:r>
              <a:rPr lang="en-US" dirty="0" err="1" smtClean="0"/>
              <a:t>attitűd</a:t>
            </a:r>
            <a:r>
              <a:rPr lang="en-US" dirty="0" smtClean="0"/>
              <a:t> </a:t>
            </a:r>
            <a:r>
              <a:rPr lang="en-US" dirty="0" err="1" smtClean="0"/>
              <a:t>valamilyen</a:t>
            </a:r>
            <a:r>
              <a:rPr lang="en-US" dirty="0" smtClean="0"/>
              <a:t> </a:t>
            </a:r>
            <a:r>
              <a:rPr lang="en-US" dirty="0" err="1" smtClean="0"/>
              <a:t>csoporttal</a:t>
            </a:r>
            <a:r>
              <a:rPr lang="en-US" dirty="0" smtClean="0"/>
              <a:t> </a:t>
            </a:r>
            <a:r>
              <a:rPr lang="en-US" dirty="0" err="1" smtClean="0"/>
              <a:t>szemben</a:t>
            </a:r>
            <a:r>
              <a:rPr lang="en-US" dirty="0" smtClean="0"/>
              <a:t> – </a:t>
            </a:r>
            <a:r>
              <a:rPr lang="en-US" dirty="0" err="1" smtClean="0"/>
              <a:t>olyan</a:t>
            </a:r>
            <a:r>
              <a:rPr lang="en-US" dirty="0" smtClean="0"/>
              <a:t> </a:t>
            </a:r>
            <a:r>
              <a:rPr lang="en-US" dirty="0" err="1" smtClean="0"/>
              <a:t>attitűd</a:t>
            </a:r>
            <a:r>
              <a:rPr lang="en-US" dirty="0" smtClean="0"/>
              <a:t>, </a:t>
            </a:r>
            <a:r>
              <a:rPr lang="en-US" dirty="0" err="1" smtClean="0"/>
              <a:t>amely</a:t>
            </a:r>
            <a:r>
              <a:rPr lang="en-US" dirty="0" smtClean="0"/>
              <a:t> </a:t>
            </a:r>
            <a:r>
              <a:rPr lang="en-US" dirty="0" err="1" smtClean="0"/>
              <a:t>téves</a:t>
            </a:r>
            <a:r>
              <a:rPr lang="en-US" dirty="0" smtClean="0"/>
              <a:t> </a:t>
            </a:r>
            <a:r>
              <a:rPr lang="en-US" dirty="0" err="1" smtClean="0"/>
              <a:t>vagy</a:t>
            </a:r>
            <a:r>
              <a:rPr lang="en-US" dirty="0" smtClean="0"/>
              <a:t> </a:t>
            </a:r>
            <a:r>
              <a:rPr lang="en-US" dirty="0" err="1" smtClean="0"/>
              <a:t>nem</a:t>
            </a:r>
            <a:r>
              <a:rPr lang="en-US" dirty="0" smtClean="0"/>
              <a:t> </a:t>
            </a:r>
            <a:r>
              <a:rPr lang="en-US" dirty="0" err="1" smtClean="0"/>
              <a:t>teljes</a:t>
            </a:r>
            <a:r>
              <a:rPr lang="en-US" dirty="0" smtClean="0"/>
              <a:t> </a:t>
            </a:r>
            <a:r>
              <a:rPr lang="en-US" dirty="0" err="1" smtClean="0"/>
              <a:t>információkból</a:t>
            </a:r>
            <a:r>
              <a:rPr lang="en-US" dirty="0" smtClean="0"/>
              <a:t> </a:t>
            </a:r>
            <a:r>
              <a:rPr lang="en-US" dirty="0" err="1" smtClean="0"/>
              <a:t>származó</a:t>
            </a:r>
            <a:r>
              <a:rPr lang="en-US" dirty="0" smtClean="0"/>
              <a:t> </a:t>
            </a:r>
            <a:r>
              <a:rPr lang="en-US" dirty="0" err="1" smtClean="0"/>
              <a:t>általánosításokon</a:t>
            </a:r>
            <a:r>
              <a:rPr lang="en-US" dirty="0" smtClean="0"/>
              <a:t> </a:t>
            </a:r>
            <a:r>
              <a:rPr lang="en-US" dirty="0" err="1" smtClean="0"/>
              <a:t>alapul</a:t>
            </a:r>
            <a:r>
              <a:rPr lang="en-US" dirty="0" smtClean="0"/>
              <a:t>.</a:t>
            </a:r>
          </a:p>
          <a:p>
            <a:r>
              <a:rPr lang="en-US" dirty="0" err="1" smtClean="0"/>
              <a:t>Sztereotípia</a:t>
            </a:r>
            <a:endParaRPr lang="en-US" dirty="0" smtClean="0"/>
          </a:p>
          <a:p>
            <a:r>
              <a:rPr lang="en-US" dirty="0" err="1" smtClean="0"/>
              <a:t>Attribúció</a:t>
            </a:r>
            <a:endParaRPr lang="en-US" dirty="0" smtClean="0"/>
          </a:p>
          <a:p>
            <a:r>
              <a:rPr lang="en-US" dirty="0" err="1" smtClean="0"/>
              <a:t>Női</a:t>
            </a:r>
            <a:r>
              <a:rPr lang="en-US" dirty="0" smtClean="0"/>
              <a:t> </a:t>
            </a:r>
            <a:r>
              <a:rPr lang="en-US" dirty="0" err="1" smtClean="0"/>
              <a:t>szerepek</a:t>
            </a:r>
            <a:r>
              <a:rPr lang="en-US" dirty="0" smtClean="0"/>
              <a:t> </a:t>
            </a:r>
            <a:r>
              <a:rPr lang="en-US" dirty="0" err="1" smtClean="0"/>
              <a:t>és</a:t>
            </a:r>
            <a:r>
              <a:rPr lang="en-US" dirty="0" smtClean="0"/>
              <a:t> </a:t>
            </a:r>
            <a:r>
              <a:rPr lang="en-US" dirty="0" err="1" smtClean="0"/>
              <a:t>az</a:t>
            </a:r>
            <a:r>
              <a:rPr lang="en-US" dirty="0" smtClean="0"/>
              <a:t> </a:t>
            </a:r>
            <a:r>
              <a:rPr lang="en-US" dirty="0" err="1" smtClean="0"/>
              <a:t>attribúciók</a:t>
            </a:r>
            <a:endParaRPr lang="en-US" dirty="0" smtClean="0"/>
          </a:p>
          <a:p>
            <a:r>
              <a:rPr lang="en-US" dirty="0" err="1" smtClean="0"/>
              <a:t>Mély</a:t>
            </a:r>
            <a:r>
              <a:rPr lang="en-US" dirty="0" smtClean="0"/>
              <a:t> </a:t>
            </a:r>
            <a:r>
              <a:rPr lang="en-US" dirty="0" err="1" smtClean="0"/>
              <a:t>előítéletek</a:t>
            </a:r>
            <a:r>
              <a:rPr lang="en-US" dirty="0" smtClean="0"/>
              <a:t> </a:t>
            </a:r>
            <a:r>
              <a:rPr lang="en-US" dirty="0" err="1" smtClean="0"/>
              <a:t>gyakorlatilag</a:t>
            </a:r>
            <a:r>
              <a:rPr lang="en-US" dirty="0" smtClean="0"/>
              <a:t> </a:t>
            </a:r>
            <a:r>
              <a:rPr lang="en-US" dirty="0" err="1" smtClean="0"/>
              <a:t>megváltoztathatatlanok</a:t>
            </a:r>
            <a:endParaRPr lang="en-US" dirty="0" smtClean="0"/>
          </a:p>
          <a:p>
            <a:r>
              <a:rPr lang="en-US" dirty="0" smtClean="0"/>
              <a:t>“</a:t>
            </a:r>
            <a:r>
              <a:rPr lang="en-US" dirty="0" err="1" smtClean="0"/>
              <a:t>igazságos</a:t>
            </a:r>
            <a:r>
              <a:rPr lang="en-US" dirty="0" smtClean="0"/>
              <a:t> </a:t>
            </a:r>
            <a:r>
              <a:rPr lang="en-US" dirty="0" err="1" smtClean="0"/>
              <a:t>világba</a:t>
            </a:r>
            <a:r>
              <a:rPr lang="en-US" dirty="0" smtClean="0"/>
              <a:t> </a:t>
            </a:r>
            <a:r>
              <a:rPr lang="en-US" dirty="0" err="1" smtClean="0"/>
              <a:t>vetett</a:t>
            </a:r>
            <a:r>
              <a:rPr lang="en-US" dirty="0" smtClean="0"/>
              <a:t> hit”</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Az</a:t>
            </a:r>
            <a:r>
              <a:rPr lang="en-US" dirty="0" smtClean="0"/>
              <a:t> </a:t>
            </a:r>
            <a:r>
              <a:rPr lang="en-US" dirty="0" err="1" smtClean="0"/>
              <a:t>előítéletek</a:t>
            </a:r>
            <a:r>
              <a:rPr lang="en-US" dirty="0" smtClean="0"/>
              <a:t> </a:t>
            </a:r>
            <a:r>
              <a:rPr lang="en-US" dirty="0" err="1" smtClean="0"/>
              <a:t>és</a:t>
            </a:r>
            <a:r>
              <a:rPr lang="en-US" dirty="0" smtClean="0"/>
              <a:t> a </a:t>
            </a:r>
            <a:r>
              <a:rPr lang="en-US" dirty="0" err="1" smtClean="0"/>
              <a:t>tudomány</a:t>
            </a:r>
            <a:endParaRPr lang="en-US" dirty="0"/>
          </a:p>
        </p:txBody>
      </p:sp>
      <p:sp>
        <p:nvSpPr>
          <p:cNvPr id="3" name="Content Placeholder 2"/>
          <p:cNvSpPr>
            <a:spLocks noGrp="1"/>
          </p:cNvSpPr>
          <p:nvPr>
            <p:ph idx="1"/>
          </p:nvPr>
        </p:nvSpPr>
        <p:spPr/>
        <p:txBody>
          <a:bodyPr/>
          <a:lstStyle/>
          <a:p>
            <a:r>
              <a:rPr lang="en-US" dirty="0" smtClean="0"/>
              <a:t>Pl. Otto </a:t>
            </a:r>
            <a:r>
              <a:rPr lang="en-US" dirty="0" err="1" smtClean="0"/>
              <a:t>Weininger</a:t>
            </a:r>
            <a:r>
              <a:rPr lang="en-US" dirty="0" smtClean="0"/>
              <a:t>: </a:t>
            </a:r>
            <a:r>
              <a:rPr lang="en-US" dirty="0" err="1" smtClean="0"/>
              <a:t>Nem</a:t>
            </a:r>
            <a:r>
              <a:rPr lang="en-US" dirty="0" smtClean="0"/>
              <a:t> </a:t>
            </a:r>
            <a:r>
              <a:rPr lang="en-US" dirty="0" err="1" smtClean="0"/>
              <a:t>és</a:t>
            </a:r>
            <a:r>
              <a:rPr lang="en-US" dirty="0" smtClean="0"/>
              <a:t> </a:t>
            </a:r>
            <a:r>
              <a:rPr lang="en-US" dirty="0" err="1" smtClean="0"/>
              <a:t>jellem</a:t>
            </a:r>
            <a:endParaRPr lang="en-US" dirty="0" smtClean="0"/>
          </a:p>
          <a:p>
            <a:r>
              <a:rPr lang="en-US" dirty="0" smtClean="0"/>
              <a:t>A </a:t>
            </a:r>
            <a:r>
              <a:rPr lang="en-US" dirty="0" err="1" smtClean="0"/>
              <a:t>háttérben</a:t>
            </a:r>
            <a:r>
              <a:rPr lang="en-US" dirty="0" smtClean="0"/>
              <a:t> </a:t>
            </a:r>
            <a:r>
              <a:rPr lang="en-US" dirty="0" err="1" smtClean="0"/>
              <a:t>nem</a:t>
            </a:r>
            <a:r>
              <a:rPr lang="en-US" dirty="0" smtClean="0"/>
              <a:t> </a:t>
            </a:r>
            <a:r>
              <a:rPr lang="en-US" dirty="0" err="1" smtClean="0"/>
              <a:t>tudatos</a:t>
            </a:r>
            <a:r>
              <a:rPr lang="en-US" dirty="0" smtClean="0"/>
              <a:t> </a:t>
            </a:r>
            <a:r>
              <a:rPr lang="en-US" dirty="0" err="1" smtClean="0"/>
              <a:t>ideológiák</a:t>
            </a:r>
            <a:endParaRPr lang="en-US" dirty="0" smtClean="0"/>
          </a:p>
          <a:p>
            <a:r>
              <a:rPr lang="en-US" dirty="0" err="1" smtClean="0"/>
              <a:t>Férfi</a:t>
            </a:r>
            <a:r>
              <a:rPr lang="en-US" dirty="0" smtClean="0"/>
              <a:t> </a:t>
            </a:r>
            <a:r>
              <a:rPr lang="en-US" dirty="0" err="1" smtClean="0"/>
              <a:t>és</a:t>
            </a:r>
            <a:r>
              <a:rPr lang="en-US" dirty="0" smtClean="0"/>
              <a:t> </a:t>
            </a:r>
            <a:r>
              <a:rPr lang="en-US" dirty="0" err="1" smtClean="0"/>
              <a:t>női</a:t>
            </a:r>
            <a:r>
              <a:rPr lang="en-US" dirty="0" smtClean="0"/>
              <a:t> </a:t>
            </a:r>
            <a:r>
              <a:rPr lang="en-US" dirty="0" err="1" smtClean="0"/>
              <a:t>szerepek</a:t>
            </a:r>
            <a:r>
              <a:rPr lang="en-US" dirty="0" smtClean="0"/>
              <a:t> – a </a:t>
            </a:r>
            <a:r>
              <a:rPr lang="en-US" dirty="0" err="1" smtClean="0"/>
              <a:t>férfiszerepnek</a:t>
            </a:r>
            <a:r>
              <a:rPr lang="en-US" dirty="0" smtClean="0"/>
              <a:t> </a:t>
            </a:r>
            <a:r>
              <a:rPr lang="en-US" dirty="0" err="1" smtClean="0"/>
              <a:t>jóval</a:t>
            </a:r>
            <a:r>
              <a:rPr lang="en-US" dirty="0" smtClean="0"/>
              <a:t> </a:t>
            </a:r>
            <a:r>
              <a:rPr lang="en-US" dirty="0" err="1" smtClean="0"/>
              <a:t>többféle</a:t>
            </a:r>
            <a:r>
              <a:rPr lang="en-US" dirty="0" smtClean="0"/>
              <a:t> </a:t>
            </a:r>
            <a:r>
              <a:rPr lang="en-US" dirty="0" err="1" smtClean="0"/>
              <a:t>elfogadható</a:t>
            </a:r>
            <a:r>
              <a:rPr lang="en-US" dirty="0" smtClean="0"/>
              <a:t> </a:t>
            </a:r>
            <a:r>
              <a:rPr lang="en-US" dirty="0" err="1" smtClean="0"/>
              <a:t>variációja</a:t>
            </a:r>
            <a:r>
              <a:rPr lang="en-US" dirty="0" smtClean="0"/>
              <a:t> van</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Az</a:t>
            </a:r>
            <a:r>
              <a:rPr lang="en-US" dirty="0" smtClean="0"/>
              <a:t> </a:t>
            </a:r>
            <a:r>
              <a:rPr lang="en-US" dirty="0" err="1" smtClean="0"/>
              <a:t>előítélet</a:t>
            </a:r>
            <a:r>
              <a:rPr lang="en-US" dirty="0" smtClean="0"/>
              <a:t> </a:t>
            </a:r>
            <a:r>
              <a:rPr lang="en-US" dirty="0" err="1" smtClean="0"/>
              <a:t>okai</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Önigazolási</a:t>
            </a:r>
            <a:r>
              <a:rPr lang="en-US" dirty="0" smtClean="0"/>
              <a:t> </a:t>
            </a:r>
            <a:r>
              <a:rPr lang="en-US" dirty="0" err="1" smtClean="0"/>
              <a:t>szükséglet</a:t>
            </a:r>
            <a:r>
              <a:rPr lang="en-US" dirty="0" smtClean="0"/>
              <a:t> – </a:t>
            </a:r>
            <a:r>
              <a:rPr lang="en-US" dirty="0" err="1" smtClean="0"/>
              <a:t>az</a:t>
            </a:r>
            <a:r>
              <a:rPr lang="en-US" dirty="0" smtClean="0"/>
              <a:t> </a:t>
            </a:r>
            <a:r>
              <a:rPr lang="en-US" dirty="0" err="1" smtClean="0"/>
              <a:t>önigazolás</a:t>
            </a:r>
            <a:r>
              <a:rPr lang="en-US" dirty="0" smtClean="0"/>
              <a:t> </a:t>
            </a:r>
            <a:r>
              <a:rPr lang="en-US" dirty="0" err="1" smtClean="0"/>
              <a:t>fokozza</a:t>
            </a:r>
            <a:r>
              <a:rPr lang="en-US" dirty="0" smtClean="0"/>
              <a:t> a </a:t>
            </a:r>
            <a:r>
              <a:rPr lang="en-US" dirty="0" err="1" smtClean="0"/>
              <a:t>brutalitást</a:t>
            </a:r>
            <a:endParaRPr lang="en-US" dirty="0" smtClean="0"/>
          </a:p>
          <a:p>
            <a:r>
              <a:rPr lang="en-US" dirty="0" smtClean="0"/>
              <a:t>A </a:t>
            </a:r>
            <a:r>
              <a:rPr lang="en-US" dirty="0" err="1" smtClean="0"/>
              <a:t>státus</a:t>
            </a:r>
            <a:r>
              <a:rPr lang="en-US" dirty="0" smtClean="0"/>
              <a:t> </a:t>
            </a:r>
            <a:r>
              <a:rPr lang="en-US" dirty="0" err="1" smtClean="0"/>
              <a:t>és</a:t>
            </a:r>
            <a:r>
              <a:rPr lang="en-US" dirty="0" smtClean="0"/>
              <a:t> a </a:t>
            </a:r>
            <a:r>
              <a:rPr lang="en-US" dirty="0" err="1" smtClean="0"/>
              <a:t>hatalom</a:t>
            </a:r>
            <a:r>
              <a:rPr lang="en-US" dirty="0" smtClean="0"/>
              <a:t> </a:t>
            </a:r>
            <a:r>
              <a:rPr lang="en-US" dirty="0" err="1" smtClean="0"/>
              <a:t>szükséglete</a:t>
            </a:r>
            <a:r>
              <a:rPr lang="en-US" dirty="0" smtClean="0"/>
              <a:t> – </a:t>
            </a:r>
            <a:r>
              <a:rPr lang="en-US" dirty="0" err="1" smtClean="0"/>
              <a:t>alacsony</a:t>
            </a:r>
            <a:r>
              <a:rPr lang="en-US" dirty="0" smtClean="0"/>
              <a:t> </a:t>
            </a:r>
            <a:r>
              <a:rPr lang="en-US" dirty="0" err="1" smtClean="0"/>
              <a:t>vagy</a:t>
            </a:r>
            <a:r>
              <a:rPr lang="en-US" dirty="0" smtClean="0"/>
              <a:t> </a:t>
            </a:r>
            <a:r>
              <a:rPr lang="en-US" dirty="0" err="1" smtClean="0"/>
              <a:t>hanyatló</a:t>
            </a:r>
            <a:r>
              <a:rPr lang="en-US" dirty="0" smtClean="0"/>
              <a:t> </a:t>
            </a:r>
            <a:r>
              <a:rPr lang="en-US" dirty="0" err="1" smtClean="0"/>
              <a:t>státusnál</a:t>
            </a:r>
            <a:r>
              <a:rPr lang="en-US" dirty="0" smtClean="0"/>
              <a:t> </a:t>
            </a:r>
            <a:r>
              <a:rPr lang="en-US" dirty="0" err="1" smtClean="0"/>
              <a:t>gyakoribb</a:t>
            </a:r>
            <a:endParaRPr lang="en-US" dirty="0" smtClean="0"/>
          </a:p>
          <a:p>
            <a:r>
              <a:rPr lang="en-US" dirty="0" err="1" smtClean="0"/>
              <a:t>Gazdasági</a:t>
            </a:r>
            <a:r>
              <a:rPr lang="en-US" dirty="0" smtClean="0"/>
              <a:t> </a:t>
            </a:r>
            <a:r>
              <a:rPr lang="en-US" dirty="0" err="1" smtClean="0"/>
              <a:t>és</a:t>
            </a:r>
            <a:r>
              <a:rPr lang="en-US" dirty="0" smtClean="0"/>
              <a:t> </a:t>
            </a:r>
            <a:r>
              <a:rPr lang="en-US" dirty="0" err="1" smtClean="0"/>
              <a:t>politikai</a:t>
            </a:r>
            <a:r>
              <a:rPr lang="en-US" dirty="0" smtClean="0"/>
              <a:t> </a:t>
            </a:r>
            <a:r>
              <a:rPr lang="en-US" dirty="0" err="1" smtClean="0"/>
              <a:t>konkurencia</a:t>
            </a:r>
            <a:r>
              <a:rPr lang="en-US" dirty="0" smtClean="0"/>
              <a:t> – ha a </a:t>
            </a:r>
            <a:r>
              <a:rPr lang="en-US" dirty="0" err="1" smtClean="0"/>
              <a:t>rendelkezésre</a:t>
            </a:r>
            <a:r>
              <a:rPr lang="en-US" dirty="0" smtClean="0"/>
              <a:t> </a:t>
            </a:r>
            <a:r>
              <a:rPr lang="en-US" dirty="0" err="1" smtClean="0"/>
              <a:t>álló</a:t>
            </a:r>
            <a:r>
              <a:rPr lang="en-US" dirty="0" smtClean="0"/>
              <a:t> </a:t>
            </a:r>
            <a:r>
              <a:rPr lang="en-US" dirty="0" err="1" smtClean="0"/>
              <a:t>források</a:t>
            </a:r>
            <a:r>
              <a:rPr lang="en-US" dirty="0" smtClean="0"/>
              <a:t> </a:t>
            </a:r>
            <a:r>
              <a:rPr lang="en-US" dirty="0" err="1" smtClean="0"/>
              <a:t>szűkösek</a:t>
            </a:r>
            <a:r>
              <a:rPr lang="en-US" dirty="0" smtClean="0"/>
              <a:t>. </a:t>
            </a:r>
            <a:r>
              <a:rPr lang="en-US" dirty="0" err="1" smtClean="0"/>
              <a:t>Az</a:t>
            </a:r>
            <a:r>
              <a:rPr lang="en-US" dirty="0" smtClean="0"/>
              <a:t> </a:t>
            </a:r>
            <a:r>
              <a:rPr lang="en-US" dirty="0" err="1" smtClean="0"/>
              <a:t>előítéletek</a:t>
            </a:r>
            <a:r>
              <a:rPr lang="en-US" dirty="0" smtClean="0"/>
              <a:t> </a:t>
            </a:r>
            <a:r>
              <a:rPr lang="en-US" dirty="0" err="1" smtClean="0"/>
              <a:t>termőtalaja</a:t>
            </a:r>
            <a:r>
              <a:rPr lang="en-US" dirty="0" smtClean="0"/>
              <a:t> a </a:t>
            </a:r>
            <a:r>
              <a:rPr lang="en-US" dirty="0" err="1" smtClean="0"/>
              <a:t>verseny</a:t>
            </a:r>
            <a:r>
              <a:rPr lang="en-US" dirty="0" smtClean="0"/>
              <a:t> </a:t>
            </a:r>
            <a:r>
              <a:rPr lang="en-US" dirty="0" err="1" smtClean="0"/>
              <a:t>és</a:t>
            </a:r>
            <a:r>
              <a:rPr lang="en-US" dirty="0" smtClean="0"/>
              <a:t> a </a:t>
            </a:r>
            <a:r>
              <a:rPr lang="en-US" dirty="0" err="1" smtClean="0"/>
              <a:t>konfliktus</a:t>
            </a:r>
            <a:r>
              <a:rPr lang="en-US" dirty="0" smtClean="0"/>
              <a:t>.</a:t>
            </a:r>
          </a:p>
          <a:p>
            <a:r>
              <a:rPr lang="en-US" dirty="0" err="1" smtClean="0"/>
              <a:t>Az</a:t>
            </a:r>
            <a:r>
              <a:rPr lang="en-US" dirty="0" smtClean="0"/>
              <a:t> </a:t>
            </a:r>
            <a:r>
              <a:rPr lang="en-US" dirty="0" err="1" smtClean="0"/>
              <a:t>előítélet</a:t>
            </a:r>
            <a:r>
              <a:rPr lang="en-US" dirty="0" smtClean="0"/>
              <a:t> “</a:t>
            </a:r>
            <a:r>
              <a:rPr lang="en-US" dirty="0" err="1" smtClean="0"/>
              <a:t>bűnbak</a:t>
            </a:r>
            <a:r>
              <a:rPr lang="en-US" dirty="0" smtClean="0"/>
              <a:t>” </a:t>
            </a:r>
            <a:r>
              <a:rPr lang="en-US" dirty="0" err="1" smtClean="0"/>
              <a:t>elmélete</a:t>
            </a:r>
            <a:r>
              <a:rPr lang="en-US" dirty="0" smtClean="0"/>
              <a:t> – </a:t>
            </a:r>
            <a:r>
              <a:rPr lang="en-US" dirty="0" err="1" smtClean="0"/>
              <a:t>viszonylag</a:t>
            </a:r>
            <a:r>
              <a:rPr lang="en-US" dirty="0" smtClean="0"/>
              <a:t> </a:t>
            </a:r>
            <a:r>
              <a:rPr lang="en-US" dirty="0" err="1" smtClean="0"/>
              <a:t>gyenge</a:t>
            </a:r>
            <a:r>
              <a:rPr lang="en-US" dirty="0" smtClean="0"/>
              <a:t> </a:t>
            </a:r>
            <a:r>
              <a:rPr lang="en-US" dirty="0" err="1" smtClean="0"/>
              <a:t>és</a:t>
            </a:r>
            <a:r>
              <a:rPr lang="en-US" dirty="0" smtClean="0"/>
              <a:t> </a:t>
            </a:r>
            <a:r>
              <a:rPr lang="en-US" dirty="0" err="1" smtClean="0"/>
              <a:t>ártatalan</a:t>
            </a:r>
            <a:r>
              <a:rPr lang="en-US" dirty="0" smtClean="0"/>
              <a:t> </a:t>
            </a:r>
            <a:r>
              <a:rPr lang="en-US" dirty="0" err="1" smtClean="0"/>
              <a:t>személyt</a:t>
            </a:r>
            <a:r>
              <a:rPr lang="en-US" dirty="0" smtClean="0"/>
              <a:t> </a:t>
            </a:r>
            <a:r>
              <a:rPr lang="en-US" dirty="0" err="1" smtClean="0"/>
              <a:t>vagy</a:t>
            </a:r>
            <a:r>
              <a:rPr lang="en-US" dirty="0" smtClean="0"/>
              <a:t> </a:t>
            </a:r>
            <a:r>
              <a:rPr lang="en-US" dirty="0" err="1" smtClean="0"/>
              <a:t>csoportot</a:t>
            </a:r>
            <a:r>
              <a:rPr lang="en-US" dirty="0" smtClean="0"/>
              <a:t> </a:t>
            </a:r>
            <a:r>
              <a:rPr lang="en-US" dirty="0" err="1" smtClean="0"/>
              <a:t>okolunk</a:t>
            </a:r>
            <a:endParaRPr lang="en-US" dirty="0" smtClean="0"/>
          </a:p>
          <a:p>
            <a:r>
              <a:rPr lang="en-US" dirty="0" smtClean="0"/>
              <a:t>A </a:t>
            </a:r>
            <a:r>
              <a:rPr lang="en-US" dirty="0" err="1" smtClean="0"/>
              <a:t>frusztráció</a:t>
            </a:r>
            <a:r>
              <a:rPr lang="en-US" dirty="0" smtClean="0"/>
              <a:t> </a:t>
            </a:r>
            <a:r>
              <a:rPr lang="en-US" dirty="0" err="1" smtClean="0"/>
              <a:t>szelektív</a:t>
            </a:r>
            <a:r>
              <a:rPr lang="en-US" dirty="0" smtClean="0"/>
              <a:t> </a:t>
            </a:r>
            <a:r>
              <a:rPr lang="en-US" dirty="0" err="1" smtClean="0"/>
              <a:t>agresszióhoz</a:t>
            </a:r>
            <a:r>
              <a:rPr lang="en-US" dirty="0" smtClean="0"/>
              <a:t> </a:t>
            </a:r>
            <a:r>
              <a:rPr lang="en-US" dirty="0" err="1" smtClean="0"/>
              <a:t>vezet</a:t>
            </a:r>
            <a:r>
              <a:rPr lang="en-US" dirty="0" smtClean="0"/>
              <a:t> – a </a:t>
            </a:r>
            <a:r>
              <a:rPr lang="en-US" dirty="0" err="1" smtClean="0"/>
              <a:t>kívülálló</a:t>
            </a:r>
            <a:r>
              <a:rPr lang="en-US" dirty="0" smtClean="0"/>
              <a:t> </a:t>
            </a:r>
            <a:r>
              <a:rPr lang="en-US" dirty="0" err="1" smtClean="0"/>
              <a:t>csoport</a:t>
            </a:r>
            <a:r>
              <a:rPr lang="en-US" dirty="0" smtClean="0"/>
              <a:t> </a:t>
            </a:r>
            <a:r>
              <a:rPr lang="en-US" dirty="0" err="1" smtClean="0"/>
              <a:t>tagjával</a:t>
            </a:r>
            <a:r>
              <a:rPr lang="en-US" dirty="0" smtClean="0"/>
              <a:t> </a:t>
            </a:r>
            <a:r>
              <a:rPr lang="en-US" dirty="0" err="1" smtClean="0"/>
              <a:t>leszünk</a:t>
            </a:r>
            <a:r>
              <a:rPr lang="en-US" dirty="0" smtClean="0"/>
              <a:t> </a:t>
            </a:r>
            <a:r>
              <a:rPr lang="en-US" dirty="0" err="1" smtClean="0"/>
              <a:t>agresszívek</a:t>
            </a:r>
            <a:endParaRPr lang="en-US" dirty="0" smtClean="0"/>
          </a:p>
          <a:p>
            <a:r>
              <a:rPr lang="en-US" dirty="0" err="1" smtClean="0"/>
              <a:t>Előítéletes</a:t>
            </a:r>
            <a:r>
              <a:rPr lang="en-US" dirty="0" smtClean="0"/>
              <a:t> </a:t>
            </a:r>
            <a:r>
              <a:rPr lang="en-US" dirty="0" err="1" smtClean="0"/>
              <a:t>személyiség</a:t>
            </a:r>
            <a:endParaRPr lang="en-US" dirty="0" smtClean="0"/>
          </a:p>
          <a:p>
            <a:r>
              <a:rPr lang="en-US" dirty="0" err="1" smtClean="0"/>
              <a:t>Előítélet</a:t>
            </a:r>
            <a:r>
              <a:rPr lang="en-US" dirty="0" smtClean="0"/>
              <a:t> </a:t>
            </a:r>
            <a:r>
              <a:rPr lang="en-US" dirty="0" err="1" smtClean="0"/>
              <a:t>és</a:t>
            </a:r>
            <a:r>
              <a:rPr lang="en-US" dirty="0" smtClean="0"/>
              <a:t> </a:t>
            </a:r>
            <a:r>
              <a:rPr lang="en-US" dirty="0" err="1" smtClean="0"/>
              <a:t>konformitás</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Néplélektan</a:t>
            </a:r>
            <a:endParaRPr lang="en-US" dirty="0"/>
          </a:p>
        </p:txBody>
      </p:sp>
      <p:sp>
        <p:nvSpPr>
          <p:cNvPr id="3" name="Content Placeholder 2"/>
          <p:cNvSpPr>
            <a:spLocks noGrp="1"/>
          </p:cNvSpPr>
          <p:nvPr>
            <p:ph idx="1"/>
          </p:nvPr>
        </p:nvSpPr>
        <p:spPr/>
        <p:txBody>
          <a:bodyPr/>
          <a:lstStyle/>
          <a:p>
            <a:r>
              <a:rPr lang="en-US" dirty="0" smtClean="0"/>
              <a:t>=</a:t>
            </a:r>
            <a:r>
              <a:rPr lang="en-US" dirty="0" err="1" smtClean="0"/>
              <a:t>összehasonlító</a:t>
            </a:r>
            <a:r>
              <a:rPr lang="en-US" dirty="0" smtClean="0"/>
              <a:t> </a:t>
            </a:r>
            <a:r>
              <a:rPr lang="en-US" dirty="0" err="1" smtClean="0"/>
              <a:t>történelmi-társadalmi</a:t>
            </a:r>
            <a:r>
              <a:rPr lang="en-US" dirty="0" smtClean="0"/>
              <a:t> </a:t>
            </a:r>
            <a:r>
              <a:rPr lang="en-US" dirty="0" err="1" smtClean="0"/>
              <a:t>és</a:t>
            </a:r>
            <a:r>
              <a:rPr lang="en-US" dirty="0" smtClean="0"/>
              <a:t> </a:t>
            </a:r>
            <a:r>
              <a:rPr lang="en-US" dirty="0" err="1" smtClean="0"/>
              <a:t>kulturális</a:t>
            </a:r>
            <a:r>
              <a:rPr lang="en-US" dirty="0" smtClean="0"/>
              <a:t> </a:t>
            </a:r>
            <a:r>
              <a:rPr lang="en-US" dirty="0" err="1" smtClean="0"/>
              <a:t>pszichológia</a:t>
            </a:r>
            <a:endParaRPr lang="en-US" dirty="0" smtClean="0"/>
          </a:p>
          <a:p>
            <a:r>
              <a:rPr lang="en-US" dirty="0" smtClean="0"/>
              <a:t>A </a:t>
            </a:r>
            <a:r>
              <a:rPr lang="en-US" dirty="0" err="1" smtClean="0"/>
              <a:t>német</a:t>
            </a:r>
            <a:r>
              <a:rPr lang="en-US" dirty="0" smtClean="0"/>
              <a:t> </a:t>
            </a:r>
            <a:r>
              <a:rPr lang="en-US" dirty="0" err="1" smtClean="0"/>
              <a:t>szociálpszichológiai</a:t>
            </a:r>
            <a:r>
              <a:rPr lang="en-US" dirty="0" smtClean="0"/>
              <a:t> </a:t>
            </a:r>
            <a:r>
              <a:rPr lang="en-US" dirty="0" err="1" smtClean="0"/>
              <a:t>gondolkodás</a:t>
            </a:r>
            <a:r>
              <a:rPr lang="en-US" dirty="0" smtClean="0"/>
              <a:t> </a:t>
            </a:r>
            <a:r>
              <a:rPr lang="en-US" dirty="0" err="1" smtClean="0"/>
              <a:t>prototípusa</a:t>
            </a:r>
            <a:r>
              <a:rPr lang="en-US" dirty="0" smtClean="0"/>
              <a:t> – </a:t>
            </a:r>
            <a:r>
              <a:rPr lang="en-US" dirty="0" err="1" smtClean="0"/>
              <a:t>az</a:t>
            </a:r>
            <a:r>
              <a:rPr lang="en-US" dirty="0" smtClean="0"/>
              <a:t> </a:t>
            </a:r>
            <a:r>
              <a:rPr lang="en-US" dirty="0" err="1" smtClean="0"/>
              <a:t>emberi</a:t>
            </a:r>
            <a:r>
              <a:rPr lang="en-US" dirty="0" smtClean="0"/>
              <a:t> </a:t>
            </a:r>
            <a:r>
              <a:rPr lang="en-US" dirty="0" err="1" smtClean="0"/>
              <a:t>társulás</a:t>
            </a:r>
            <a:r>
              <a:rPr lang="en-US" dirty="0" smtClean="0"/>
              <a:t> </a:t>
            </a:r>
            <a:r>
              <a:rPr lang="en-US" dirty="0" err="1" smtClean="0"/>
              <a:t>elsődleges</a:t>
            </a:r>
            <a:r>
              <a:rPr lang="en-US" dirty="0" smtClean="0"/>
              <a:t> </a:t>
            </a:r>
            <a:r>
              <a:rPr lang="en-US" dirty="0" err="1" smtClean="0"/>
              <a:t>formája</a:t>
            </a:r>
            <a:r>
              <a:rPr lang="en-US" dirty="0" smtClean="0"/>
              <a:t> a </a:t>
            </a:r>
            <a:r>
              <a:rPr lang="en-US" dirty="0" err="1" smtClean="0"/>
              <a:t>kulturális</a:t>
            </a:r>
            <a:r>
              <a:rPr lang="en-US" dirty="0" smtClean="0"/>
              <a:t> </a:t>
            </a:r>
            <a:r>
              <a:rPr lang="en-US" dirty="0" err="1" smtClean="0"/>
              <a:t>és</a:t>
            </a:r>
            <a:r>
              <a:rPr lang="en-US" dirty="0" smtClean="0"/>
              <a:t> </a:t>
            </a:r>
            <a:r>
              <a:rPr lang="en-US" dirty="0" err="1" smtClean="0"/>
              <a:t>nyelvi</a:t>
            </a:r>
            <a:r>
              <a:rPr lang="en-US" dirty="0" smtClean="0"/>
              <a:t> </a:t>
            </a:r>
            <a:r>
              <a:rPr lang="en-US" dirty="0" err="1" smtClean="0"/>
              <a:t>közösség</a:t>
            </a:r>
            <a:r>
              <a:rPr lang="en-US" dirty="0" smtClean="0"/>
              <a:t>, </a:t>
            </a:r>
            <a:r>
              <a:rPr lang="en-US" dirty="0" err="1" smtClean="0"/>
              <a:t>melyben</a:t>
            </a:r>
            <a:r>
              <a:rPr lang="en-US" dirty="0" smtClean="0"/>
              <a:t> </a:t>
            </a:r>
            <a:r>
              <a:rPr lang="en-US" dirty="0" err="1" smtClean="0"/>
              <a:t>az</a:t>
            </a:r>
            <a:r>
              <a:rPr lang="en-US" dirty="0" smtClean="0"/>
              <a:t> </a:t>
            </a:r>
            <a:r>
              <a:rPr lang="en-US" dirty="0" err="1" smtClean="0"/>
              <a:t>egyéni</a:t>
            </a:r>
            <a:r>
              <a:rPr lang="en-US" dirty="0" smtClean="0"/>
              <a:t> </a:t>
            </a:r>
            <a:r>
              <a:rPr lang="en-US" dirty="0" err="1" smtClean="0"/>
              <a:t>személyiség</a:t>
            </a:r>
            <a:r>
              <a:rPr lang="en-US" dirty="0" smtClean="0"/>
              <a:t> </a:t>
            </a:r>
            <a:r>
              <a:rPr lang="en-US" dirty="0" err="1" smtClean="0"/>
              <a:t>kialakulása</a:t>
            </a:r>
            <a:r>
              <a:rPr lang="en-US" dirty="0" smtClean="0"/>
              <a:t> </a:t>
            </a:r>
            <a:r>
              <a:rPr lang="en-US" dirty="0" err="1" smtClean="0"/>
              <a:t>és</a:t>
            </a:r>
            <a:r>
              <a:rPr lang="en-US" dirty="0" smtClean="0"/>
              <a:t> </a:t>
            </a:r>
            <a:r>
              <a:rPr lang="en-US" dirty="0" err="1" smtClean="0"/>
              <a:t>nevelkedése</a:t>
            </a:r>
            <a:r>
              <a:rPr lang="en-US" dirty="0" smtClean="0"/>
              <a:t> </a:t>
            </a:r>
            <a:r>
              <a:rPr lang="en-US" dirty="0" err="1" smtClean="0"/>
              <a:t>végbemegy</a:t>
            </a:r>
            <a:endParaRPr lang="en-US" dirty="0" smtClean="0"/>
          </a:p>
          <a:p>
            <a:r>
              <a:rPr lang="en-US" dirty="0" smtClean="0"/>
              <a:t>Wundt – </a:t>
            </a:r>
            <a:r>
              <a:rPr lang="en-US" dirty="0" err="1" smtClean="0"/>
              <a:t>nyelv</a:t>
            </a:r>
            <a:r>
              <a:rPr lang="en-US" dirty="0" smtClean="0"/>
              <a:t>, </a:t>
            </a:r>
            <a:r>
              <a:rPr lang="en-US" dirty="0" err="1" smtClean="0"/>
              <a:t>mítosz</a:t>
            </a:r>
            <a:r>
              <a:rPr lang="en-US" dirty="0" smtClean="0"/>
              <a:t>, </a:t>
            </a:r>
            <a:r>
              <a:rPr lang="en-US" dirty="0" err="1" smtClean="0"/>
              <a:t>szokás</a:t>
            </a:r>
            <a:r>
              <a:rPr lang="en-US" dirty="0" smtClean="0"/>
              <a:t> </a:t>
            </a:r>
            <a:r>
              <a:rPr lang="en-US" dirty="0" err="1" smtClean="0"/>
              <a:t>vizsgálata</a:t>
            </a:r>
            <a:endParaRPr lang="en-US" dirty="0" smtClean="0"/>
          </a:p>
          <a:p>
            <a:r>
              <a:rPr lang="en-US" dirty="0" smtClean="0"/>
              <a:t>A </a:t>
            </a:r>
            <a:r>
              <a:rPr lang="en-US" dirty="0" err="1" smtClean="0"/>
              <a:t>kulturális</a:t>
            </a:r>
            <a:r>
              <a:rPr lang="en-US" dirty="0" smtClean="0"/>
              <a:t> </a:t>
            </a:r>
            <a:r>
              <a:rPr lang="en-US" dirty="0" err="1" smtClean="0"/>
              <a:t>szociálpszichológai</a:t>
            </a:r>
            <a:r>
              <a:rPr lang="en-US" dirty="0" smtClean="0"/>
              <a:t> </a:t>
            </a:r>
            <a:r>
              <a:rPr lang="en-US" dirty="0" err="1" smtClean="0"/>
              <a:t>előfutára</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Az</a:t>
            </a:r>
            <a:r>
              <a:rPr lang="en-US" dirty="0" smtClean="0"/>
              <a:t> </a:t>
            </a:r>
            <a:r>
              <a:rPr lang="en-US" dirty="0" err="1" smtClean="0"/>
              <a:t>előítéletek</a:t>
            </a:r>
            <a:r>
              <a:rPr lang="en-US" dirty="0" smtClean="0"/>
              <a:t> </a:t>
            </a:r>
            <a:r>
              <a:rPr lang="en-US" dirty="0" err="1" smtClean="0"/>
              <a:t>megváltoztatása</a:t>
            </a:r>
            <a:endParaRPr lang="en-US" dirty="0"/>
          </a:p>
        </p:txBody>
      </p:sp>
      <p:sp>
        <p:nvSpPr>
          <p:cNvPr id="3" name="Content Placeholder 2"/>
          <p:cNvSpPr>
            <a:spLocks noGrp="1"/>
          </p:cNvSpPr>
          <p:nvPr>
            <p:ph idx="1"/>
          </p:nvPr>
        </p:nvSpPr>
        <p:spPr/>
        <p:txBody>
          <a:bodyPr/>
          <a:lstStyle/>
          <a:p>
            <a:r>
              <a:rPr lang="en-US" dirty="0" err="1" smtClean="0"/>
              <a:t>Egyenló</a:t>
            </a:r>
            <a:r>
              <a:rPr lang="en-US" dirty="0" smtClean="0"/>
              <a:t> </a:t>
            </a:r>
            <a:r>
              <a:rPr lang="en-US" dirty="0" err="1" smtClean="0"/>
              <a:t>pozíció</a:t>
            </a:r>
            <a:r>
              <a:rPr lang="en-US" dirty="0" smtClean="0"/>
              <a:t> </a:t>
            </a:r>
            <a:r>
              <a:rPr lang="en-US" dirty="0" err="1" smtClean="0"/>
              <a:t>alapján</a:t>
            </a:r>
            <a:r>
              <a:rPr lang="en-US" dirty="0" smtClean="0"/>
              <a:t> </a:t>
            </a:r>
            <a:r>
              <a:rPr lang="en-US" dirty="0" err="1" smtClean="0"/>
              <a:t>folytatott</a:t>
            </a:r>
            <a:r>
              <a:rPr lang="en-US" dirty="0" smtClean="0"/>
              <a:t> </a:t>
            </a:r>
            <a:r>
              <a:rPr lang="en-US" dirty="0" err="1" smtClean="0"/>
              <a:t>érintkezés</a:t>
            </a:r>
            <a:r>
              <a:rPr lang="en-US" dirty="0" smtClean="0"/>
              <a:t> </a:t>
            </a:r>
            <a:r>
              <a:rPr lang="en-US" dirty="0" err="1" smtClean="0"/>
              <a:t>hatása</a:t>
            </a:r>
            <a:r>
              <a:rPr lang="en-US" dirty="0" smtClean="0"/>
              <a:t> (</a:t>
            </a:r>
            <a:r>
              <a:rPr lang="en-US" dirty="0" err="1" smtClean="0"/>
              <a:t>amikor</a:t>
            </a:r>
            <a:r>
              <a:rPr lang="en-US" dirty="0" smtClean="0"/>
              <a:t> </a:t>
            </a:r>
            <a:r>
              <a:rPr lang="en-US" dirty="0" err="1" smtClean="0"/>
              <a:t>neincs</a:t>
            </a:r>
            <a:r>
              <a:rPr lang="en-US" dirty="0" smtClean="0"/>
              <a:t> </a:t>
            </a:r>
            <a:r>
              <a:rPr lang="en-US" dirty="0" err="1" smtClean="0"/>
              <a:t>gazdasági</a:t>
            </a:r>
            <a:r>
              <a:rPr lang="en-US" dirty="0" smtClean="0"/>
              <a:t> </a:t>
            </a:r>
            <a:r>
              <a:rPr lang="en-US" dirty="0" err="1" smtClean="0"/>
              <a:t>konkurencia</a:t>
            </a:r>
            <a:r>
              <a:rPr lang="en-US" dirty="0" smtClean="0"/>
              <a:t>)</a:t>
            </a:r>
          </a:p>
          <a:p>
            <a:r>
              <a:rPr lang="en-US" dirty="0" err="1" smtClean="0"/>
              <a:t>Elkülönítés</a:t>
            </a:r>
            <a:r>
              <a:rPr lang="en-US" dirty="0" smtClean="0"/>
              <a:t> </a:t>
            </a:r>
            <a:r>
              <a:rPr lang="en-US" dirty="0" err="1" smtClean="0"/>
              <a:t>megszüntetése</a:t>
            </a:r>
            <a:r>
              <a:rPr lang="en-US" dirty="0" smtClean="0"/>
              <a:t> (</a:t>
            </a:r>
            <a:r>
              <a:rPr lang="en-US" dirty="0" err="1" smtClean="0"/>
              <a:t>elkerülhetetlenség</a:t>
            </a:r>
            <a:r>
              <a:rPr lang="en-US" dirty="0" smtClean="0"/>
              <a:t> </a:t>
            </a:r>
            <a:r>
              <a:rPr lang="en-US" dirty="0" err="1" smtClean="0"/>
              <a:t>pszichológiája</a:t>
            </a:r>
            <a:r>
              <a:rPr lang="en-US" dirty="0" smtClean="0"/>
              <a:t>)</a:t>
            </a:r>
          </a:p>
          <a:p>
            <a:r>
              <a:rPr lang="en-US" dirty="0" err="1" smtClean="0"/>
              <a:t>Kölcsönös</a:t>
            </a:r>
            <a:r>
              <a:rPr lang="en-US" dirty="0" smtClean="0"/>
              <a:t> </a:t>
            </a:r>
            <a:r>
              <a:rPr lang="en-US" dirty="0" err="1" smtClean="0"/>
              <a:t>függés</a:t>
            </a:r>
            <a:r>
              <a:rPr lang="en-US" dirty="0" smtClean="0"/>
              <a:t> – </a:t>
            </a:r>
            <a:r>
              <a:rPr lang="en-US" dirty="0" err="1" smtClean="0"/>
              <a:t>Sherif</a:t>
            </a:r>
            <a:r>
              <a:rPr lang="en-US" dirty="0" smtClean="0"/>
              <a:t> </a:t>
            </a:r>
            <a:r>
              <a:rPr lang="en-US" dirty="0" err="1" smtClean="0"/>
              <a:t>kísérlete</a:t>
            </a:r>
            <a:endParaRPr lang="en-US" dirty="0" smtClean="0"/>
          </a:p>
          <a:p>
            <a:r>
              <a:rPr lang="en-US" dirty="0" err="1" smtClean="0"/>
              <a:t>Mozaikmódszer</a:t>
            </a:r>
            <a:r>
              <a:rPr lang="en-US" dirty="0" smtClean="0"/>
              <a:t> – </a:t>
            </a:r>
            <a:r>
              <a:rPr lang="en-US" dirty="0" err="1" smtClean="0"/>
              <a:t>empátia</a:t>
            </a:r>
            <a:r>
              <a:rPr lang="en-US" dirty="0" smtClean="0"/>
              <a:t> is </a:t>
            </a:r>
            <a:r>
              <a:rPr lang="en-US" dirty="0" err="1" smtClean="0"/>
              <a:t>növekszik</a:t>
            </a:r>
            <a:endParaRPr lang="en-US" dirty="0" smtClean="0"/>
          </a:p>
          <a:p>
            <a:r>
              <a:rPr lang="en-US" dirty="0" err="1" smtClean="0"/>
              <a:t>Kooperációban</a:t>
            </a:r>
            <a:r>
              <a:rPr lang="en-US" dirty="0" smtClean="0"/>
              <a:t> </a:t>
            </a:r>
            <a:r>
              <a:rPr lang="en-US" dirty="0" err="1" smtClean="0"/>
              <a:t>az</a:t>
            </a:r>
            <a:r>
              <a:rPr lang="en-US" dirty="0" smtClean="0"/>
              <a:t> </a:t>
            </a:r>
            <a:r>
              <a:rPr lang="en-US" dirty="0" err="1" smtClean="0"/>
              <a:t>alapvető</a:t>
            </a:r>
            <a:r>
              <a:rPr lang="en-US" dirty="0" smtClean="0"/>
              <a:t> </a:t>
            </a:r>
            <a:r>
              <a:rPr lang="en-US" dirty="0" err="1" smtClean="0"/>
              <a:t>attribűciós</a:t>
            </a:r>
            <a:r>
              <a:rPr lang="en-US" dirty="0" smtClean="0"/>
              <a:t> </a:t>
            </a:r>
            <a:r>
              <a:rPr lang="en-US" dirty="0" err="1" smtClean="0"/>
              <a:t>hiba</a:t>
            </a:r>
            <a:r>
              <a:rPr lang="en-US" dirty="0" smtClean="0"/>
              <a:t> </a:t>
            </a:r>
            <a:r>
              <a:rPr lang="en-US" dirty="0" err="1" smtClean="0"/>
              <a:t>nem</a:t>
            </a:r>
            <a:r>
              <a:rPr lang="en-US" dirty="0" smtClean="0"/>
              <a:t> </a:t>
            </a:r>
            <a:r>
              <a:rPr lang="en-US" dirty="0" err="1" smtClean="0"/>
              <a:t>működik</a:t>
            </a:r>
            <a:r>
              <a:rPr lang="en-US"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Tömeglélektan</a:t>
            </a:r>
            <a:endParaRPr lang="en-US" dirty="0"/>
          </a:p>
        </p:txBody>
      </p:sp>
      <p:sp>
        <p:nvSpPr>
          <p:cNvPr id="3" name="Content Placeholder 2"/>
          <p:cNvSpPr>
            <a:spLocks noGrp="1"/>
          </p:cNvSpPr>
          <p:nvPr>
            <p:ph idx="1"/>
          </p:nvPr>
        </p:nvSpPr>
        <p:spPr/>
        <p:txBody>
          <a:bodyPr/>
          <a:lstStyle/>
          <a:p>
            <a:r>
              <a:rPr lang="en-US" dirty="0" err="1" smtClean="0"/>
              <a:t>Szuggesztió</a:t>
            </a:r>
            <a:r>
              <a:rPr lang="en-US" dirty="0" smtClean="0"/>
              <a:t> </a:t>
            </a:r>
            <a:r>
              <a:rPr lang="en-US" dirty="0" err="1" smtClean="0"/>
              <a:t>és</a:t>
            </a:r>
            <a:r>
              <a:rPr lang="en-US" dirty="0" smtClean="0"/>
              <a:t> </a:t>
            </a:r>
            <a:r>
              <a:rPr lang="en-US" dirty="0" err="1" smtClean="0"/>
              <a:t>hipnózis</a:t>
            </a:r>
            <a:endParaRPr lang="en-US" dirty="0" smtClean="0"/>
          </a:p>
          <a:p>
            <a:r>
              <a:rPr lang="en-US" dirty="0" err="1" smtClean="0"/>
              <a:t>Mentális</a:t>
            </a:r>
            <a:r>
              <a:rPr lang="en-US" dirty="0" smtClean="0"/>
              <a:t> </a:t>
            </a:r>
            <a:r>
              <a:rPr lang="en-US" dirty="0" err="1" smtClean="0"/>
              <a:t>fertőzés</a:t>
            </a:r>
            <a:endParaRPr lang="en-US" dirty="0" smtClean="0"/>
          </a:p>
          <a:p>
            <a:r>
              <a:rPr lang="en-US" dirty="0" err="1" smtClean="0"/>
              <a:t>Kriminológia</a:t>
            </a:r>
            <a:r>
              <a:rPr lang="en-US" dirty="0" smtClean="0"/>
              <a:t>: </a:t>
            </a:r>
            <a:r>
              <a:rPr lang="en-US" dirty="0" err="1" smtClean="0"/>
              <a:t>tömegben</a:t>
            </a:r>
            <a:r>
              <a:rPr lang="en-US" dirty="0" smtClean="0"/>
              <a:t> </a:t>
            </a:r>
            <a:r>
              <a:rPr lang="en-US" dirty="0" err="1" smtClean="0"/>
              <a:t>csökkent</a:t>
            </a:r>
            <a:r>
              <a:rPr lang="en-US" dirty="0" smtClean="0"/>
              <a:t> </a:t>
            </a:r>
            <a:r>
              <a:rPr lang="en-US" dirty="0" err="1" smtClean="0"/>
              <a:t>felelősségtudat</a:t>
            </a:r>
            <a:endParaRPr lang="en-US" dirty="0" smtClean="0"/>
          </a:p>
          <a:p>
            <a:r>
              <a:rPr lang="en-US" dirty="0" smtClean="0"/>
              <a:t>Le Bon: </a:t>
            </a:r>
            <a:r>
              <a:rPr lang="en-US" dirty="0" err="1" smtClean="0"/>
              <a:t>csőcselék</a:t>
            </a:r>
            <a:r>
              <a:rPr lang="en-US" dirty="0" smtClean="0"/>
              <a:t>, </a:t>
            </a:r>
            <a:r>
              <a:rPr lang="en-US" dirty="0" err="1" smtClean="0"/>
              <a:t>esküdtszék</a:t>
            </a:r>
            <a:r>
              <a:rPr lang="en-US" dirty="0" smtClean="0"/>
              <a:t>, </a:t>
            </a:r>
            <a:r>
              <a:rPr lang="en-US" dirty="0" err="1" smtClean="0"/>
              <a:t>tömeges</a:t>
            </a:r>
            <a:r>
              <a:rPr lang="en-US" dirty="0" smtClean="0"/>
              <a:t> </a:t>
            </a:r>
            <a:r>
              <a:rPr lang="en-US" dirty="0" err="1" smtClean="0"/>
              <a:t>demonstrációk</a:t>
            </a:r>
            <a:r>
              <a:rPr lang="en-US" dirty="0" smtClean="0"/>
              <a:t>, </a:t>
            </a:r>
            <a:r>
              <a:rPr lang="en-US" dirty="0" err="1" smtClean="0"/>
              <a:t>parlamentek</a:t>
            </a:r>
            <a:r>
              <a:rPr lang="en-US" dirty="0" smtClean="0"/>
              <a:t>, </a:t>
            </a:r>
            <a:r>
              <a:rPr lang="en-US" dirty="0" err="1" smtClean="0"/>
              <a:t>bűnszövetkezetek</a:t>
            </a:r>
            <a:r>
              <a:rPr lang="en-US" dirty="0" smtClean="0"/>
              <a:t> </a:t>
            </a:r>
            <a:r>
              <a:rPr lang="en-US" dirty="0" err="1" smtClean="0"/>
              <a:t>és</a:t>
            </a:r>
            <a:r>
              <a:rPr lang="en-US" dirty="0" smtClean="0"/>
              <a:t> a </a:t>
            </a:r>
            <a:r>
              <a:rPr lang="en-US" dirty="0" err="1" smtClean="0"/>
              <a:t>vallásos</a:t>
            </a:r>
            <a:r>
              <a:rPr lang="en-US" dirty="0" smtClean="0"/>
              <a:t> </a:t>
            </a:r>
            <a:r>
              <a:rPr lang="en-US" dirty="0" err="1" smtClean="0"/>
              <a:t>csoportok</a:t>
            </a:r>
            <a:r>
              <a:rPr lang="en-US" dirty="0" smtClean="0"/>
              <a:t> </a:t>
            </a:r>
            <a:r>
              <a:rPr lang="en-US" dirty="0" err="1" smtClean="0"/>
              <a:t>egyaránt</a:t>
            </a:r>
            <a:r>
              <a:rPr lang="en-US" dirty="0" smtClean="0"/>
              <a:t> </a:t>
            </a:r>
            <a:r>
              <a:rPr lang="en-US" dirty="0" err="1" smtClean="0"/>
              <a:t>tömegek</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Freud: Tömeglélektan és én-analízis (1921)</a:t>
            </a:r>
          </a:p>
        </p:txBody>
      </p:sp>
      <p:sp>
        <p:nvSpPr>
          <p:cNvPr id="16387" name="Content Placeholder 2"/>
          <p:cNvSpPr>
            <a:spLocks noGrp="1"/>
          </p:cNvSpPr>
          <p:nvPr>
            <p:ph idx="1"/>
          </p:nvPr>
        </p:nvSpPr>
        <p:spPr/>
        <p:txBody>
          <a:bodyPr>
            <a:normAutofit fontScale="85000" lnSpcReduction="20000"/>
          </a:bodyPr>
          <a:lstStyle/>
          <a:p>
            <a:pPr eaLnBrk="1" hangingPunct="1"/>
            <a:r>
              <a:rPr lang="en-US" sz="2400" smtClean="0"/>
              <a:t>“... a vizsgálódás tárgya úgy különíthetõ el, mint az egyénre számos ember által egyidejûleg gyakorolt befolyás - olyan embereké, akikkel valami módon kapcsolatban áll, bár azok egyébként számos tekintetben idegenek lehetnek a számára. A tömeglélektan tehát az egyedi emberrel mint egy faj, nemzet, kaszt, foglalkozás, intézmény tagjával, vagy mint egy emberi sokaság alkotórészével foglalkozik, amely valamely meghatározott cél érdekében egy adott idõben tömeggé szervezõdik” (70)</a:t>
            </a:r>
          </a:p>
          <a:p>
            <a:pPr eaLnBrk="1" hangingPunct="1"/>
            <a:r>
              <a:rPr lang="en-US" sz="2400" smtClean="0"/>
              <a:t>Libidó mint kötőerő</a:t>
            </a:r>
          </a:p>
          <a:p>
            <a:pPr eaLnBrk="1" hangingPunct="1"/>
            <a:r>
              <a:rPr lang="en-US" sz="2400" smtClean="0"/>
              <a:t>Azonosulási  folyamatok</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Evolúciós</a:t>
            </a:r>
            <a:r>
              <a:rPr lang="en-US" dirty="0" smtClean="0"/>
              <a:t> </a:t>
            </a:r>
            <a:r>
              <a:rPr lang="en-US" dirty="0" err="1" smtClean="0"/>
              <a:t>szociálpszichológia</a:t>
            </a:r>
            <a:endParaRPr lang="en-US" dirty="0"/>
          </a:p>
        </p:txBody>
      </p:sp>
      <p:sp>
        <p:nvSpPr>
          <p:cNvPr id="3" name="Content Placeholder 2"/>
          <p:cNvSpPr>
            <a:spLocks noGrp="1"/>
          </p:cNvSpPr>
          <p:nvPr>
            <p:ph idx="1"/>
          </p:nvPr>
        </p:nvSpPr>
        <p:spPr/>
        <p:txBody>
          <a:bodyPr/>
          <a:lstStyle/>
          <a:p>
            <a:r>
              <a:rPr lang="en-US" dirty="0" err="1" smtClean="0"/>
              <a:t>Az</a:t>
            </a:r>
            <a:r>
              <a:rPr lang="en-US" dirty="0" smtClean="0"/>
              <a:t> </a:t>
            </a:r>
            <a:r>
              <a:rPr lang="en-US" dirty="0" err="1" smtClean="0"/>
              <a:t>állati</a:t>
            </a:r>
            <a:r>
              <a:rPr lang="en-US" dirty="0" smtClean="0"/>
              <a:t> </a:t>
            </a:r>
            <a:r>
              <a:rPr lang="en-US" dirty="0" err="1" smtClean="0"/>
              <a:t>és</a:t>
            </a:r>
            <a:r>
              <a:rPr lang="en-US" dirty="0" smtClean="0"/>
              <a:t> </a:t>
            </a:r>
            <a:r>
              <a:rPr lang="en-US" dirty="0" err="1" smtClean="0"/>
              <a:t>emberi</a:t>
            </a:r>
            <a:r>
              <a:rPr lang="en-US" dirty="0" smtClean="0"/>
              <a:t> </a:t>
            </a:r>
            <a:r>
              <a:rPr lang="en-US" dirty="0" err="1" smtClean="0"/>
              <a:t>viselkedést</a:t>
            </a:r>
            <a:r>
              <a:rPr lang="en-US" dirty="0" smtClean="0"/>
              <a:t> </a:t>
            </a:r>
            <a:r>
              <a:rPr lang="en-US" dirty="0" err="1" smtClean="0"/>
              <a:t>evolúciós</a:t>
            </a:r>
            <a:r>
              <a:rPr lang="en-US" dirty="0" smtClean="0"/>
              <a:t> </a:t>
            </a:r>
            <a:r>
              <a:rPr lang="en-US" dirty="0" err="1" smtClean="0"/>
              <a:t>elvek</a:t>
            </a:r>
            <a:r>
              <a:rPr lang="en-US" dirty="0" smtClean="0"/>
              <a:t> </a:t>
            </a:r>
            <a:r>
              <a:rPr lang="en-US" dirty="0" err="1" smtClean="0"/>
              <a:t>határozzák</a:t>
            </a:r>
            <a:r>
              <a:rPr lang="en-US" dirty="0" smtClean="0"/>
              <a:t> meg.</a:t>
            </a:r>
          </a:p>
          <a:p>
            <a:r>
              <a:rPr lang="en-US" dirty="0" err="1" smtClean="0"/>
              <a:t>Szociobiológiából</a:t>
            </a:r>
            <a:r>
              <a:rPr lang="en-US" dirty="0" smtClean="0"/>
              <a:t> </a:t>
            </a:r>
            <a:r>
              <a:rPr lang="en-US" dirty="0" err="1" smtClean="0"/>
              <a:t>fejlődik</a:t>
            </a:r>
            <a:r>
              <a:rPr lang="en-US" dirty="0" smtClean="0"/>
              <a:t> </a:t>
            </a:r>
            <a:r>
              <a:rPr lang="en-US" dirty="0" err="1" smtClean="0"/>
              <a:t>ki</a:t>
            </a:r>
            <a:endParaRPr lang="en-US" dirty="0" smtClean="0"/>
          </a:p>
          <a:p>
            <a:r>
              <a:rPr lang="en-US" dirty="0" err="1" smtClean="0"/>
              <a:t>Olyan</a:t>
            </a:r>
            <a:r>
              <a:rPr lang="en-US" dirty="0" smtClean="0"/>
              <a:t> </a:t>
            </a:r>
            <a:r>
              <a:rPr lang="en-US" dirty="0" err="1" smtClean="0"/>
              <a:t>pszichológiai</a:t>
            </a:r>
            <a:r>
              <a:rPr lang="en-US" dirty="0" smtClean="0"/>
              <a:t> </a:t>
            </a:r>
            <a:r>
              <a:rPr lang="en-US" dirty="0" err="1" smtClean="0"/>
              <a:t>mechnizmusok</a:t>
            </a:r>
            <a:r>
              <a:rPr lang="en-US" dirty="0" smtClean="0"/>
              <a:t> </a:t>
            </a:r>
            <a:r>
              <a:rPr lang="en-US" dirty="0" err="1" smtClean="0"/>
              <a:t>felől</a:t>
            </a:r>
            <a:r>
              <a:rPr lang="en-US" dirty="0" smtClean="0"/>
              <a:t> </a:t>
            </a:r>
            <a:r>
              <a:rPr lang="en-US" dirty="0" err="1" smtClean="0"/>
              <a:t>közelít</a:t>
            </a:r>
            <a:r>
              <a:rPr lang="en-US" dirty="0" smtClean="0"/>
              <a:t>, </a:t>
            </a:r>
            <a:r>
              <a:rPr lang="en-US" dirty="0" err="1" smtClean="0"/>
              <a:t>amelyek</a:t>
            </a:r>
            <a:r>
              <a:rPr lang="en-US" dirty="0" smtClean="0"/>
              <a:t> </a:t>
            </a:r>
            <a:r>
              <a:rPr lang="en-US" dirty="0" err="1" smtClean="0"/>
              <a:t>abból</a:t>
            </a:r>
            <a:r>
              <a:rPr lang="en-US" dirty="0" smtClean="0"/>
              <a:t> a </a:t>
            </a:r>
            <a:r>
              <a:rPr lang="en-US" dirty="0" err="1" smtClean="0"/>
              <a:t>célból</a:t>
            </a:r>
            <a:r>
              <a:rPr lang="en-US" dirty="0" smtClean="0"/>
              <a:t> </a:t>
            </a:r>
            <a:r>
              <a:rPr lang="en-US" dirty="0" err="1" smtClean="0"/>
              <a:t>jöttek</a:t>
            </a:r>
            <a:r>
              <a:rPr lang="en-US" dirty="0" smtClean="0"/>
              <a:t> </a:t>
            </a:r>
            <a:r>
              <a:rPr lang="en-US" dirty="0" err="1" smtClean="0"/>
              <a:t>létre</a:t>
            </a:r>
            <a:r>
              <a:rPr lang="en-US" dirty="0" smtClean="0"/>
              <a:t>, </a:t>
            </a:r>
            <a:r>
              <a:rPr lang="en-US" dirty="0" err="1" smtClean="0"/>
              <a:t>hogy</a:t>
            </a:r>
            <a:r>
              <a:rPr lang="en-US" dirty="0" smtClean="0"/>
              <a:t> </a:t>
            </a:r>
            <a:r>
              <a:rPr lang="en-US" dirty="0" err="1" smtClean="0"/>
              <a:t>megbirkózzanak</a:t>
            </a:r>
            <a:r>
              <a:rPr lang="en-US" dirty="0" smtClean="0"/>
              <a:t> a </a:t>
            </a:r>
            <a:r>
              <a:rPr lang="en-US" dirty="0" err="1" smtClean="0"/>
              <a:t>fejlődő</a:t>
            </a:r>
            <a:r>
              <a:rPr lang="en-US" dirty="0" smtClean="0"/>
              <a:t> </a:t>
            </a:r>
            <a:r>
              <a:rPr lang="en-US" dirty="0" err="1" smtClean="0"/>
              <a:t>emberi</a:t>
            </a:r>
            <a:r>
              <a:rPr lang="en-US" dirty="0" smtClean="0"/>
              <a:t> </a:t>
            </a:r>
            <a:r>
              <a:rPr lang="en-US" dirty="0" err="1" smtClean="0"/>
              <a:t>faj</a:t>
            </a:r>
            <a:r>
              <a:rPr lang="en-US" dirty="0" smtClean="0"/>
              <a:t> </a:t>
            </a:r>
            <a:r>
              <a:rPr lang="en-US" dirty="0" err="1" smtClean="0"/>
              <a:t>környezetével</a:t>
            </a:r>
            <a:r>
              <a:rPr lang="en-US" dirty="0" smtClean="0"/>
              <a:t>.</a:t>
            </a:r>
          </a:p>
          <a:p>
            <a:r>
              <a:rPr lang="en-US" dirty="0" err="1" smtClean="0"/>
              <a:t>Természetes</a:t>
            </a:r>
            <a:r>
              <a:rPr lang="en-US" dirty="0" smtClean="0"/>
              <a:t> </a:t>
            </a:r>
            <a:r>
              <a:rPr lang="en-US" dirty="0" err="1" smtClean="0"/>
              <a:t>kiválasztódás</a:t>
            </a:r>
            <a:r>
              <a:rPr lang="en-US" dirty="0" smtClean="0"/>
              <a:t> (Darwin): </a:t>
            </a:r>
            <a:r>
              <a:rPr lang="en-US" dirty="0" err="1" smtClean="0"/>
              <a:t>miként</a:t>
            </a:r>
            <a:r>
              <a:rPr lang="en-US" dirty="0" smtClean="0"/>
              <a:t> </a:t>
            </a:r>
            <a:r>
              <a:rPr lang="en-US" dirty="0" err="1" smtClean="0"/>
              <a:t>jöhetett</a:t>
            </a:r>
            <a:r>
              <a:rPr lang="en-US" dirty="0" smtClean="0"/>
              <a:t> </a:t>
            </a:r>
            <a:r>
              <a:rPr lang="en-US" dirty="0" err="1" smtClean="0"/>
              <a:t>létre</a:t>
            </a:r>
            <a:r>
              <a:rPr lang="en-US" dirty="0" smtClean="0"/>
              <a:t> </a:t>
            </a:r>
            <a:r>
              <a:rPr lang="en-US" dirty="0" err="1" smtClean="0"/>
              <a:t>az</a:t>
            </a:r>
            <a:r>
              <a:rPr lang="en-US" dirty="0" smtClean="0"/>
              <a:t> </a:t>
            </a:r>
            <a:r>
              <a:rPr lang="en-US" dirty="0" err="1" smtClean="0"/>
              <a:t>alkalmazkodás</a:t>
            </a:r>
            <a:r>
              <a:rPr lang="en-US" dirty="0" smtClean="0"/>
              <a:t> </a:t>
            </a:r>
            <a:r>
              <a:rPr lang="en-US" dirty="0" err="1" smtClean="0"/>
              <a:t>egy</a:t>
            </a:r>
            <a:r>
              <a:rPr lang="en-US" dirty="0" smtClean="0"/>
              <a:t> </a:t>
            </a:r>
            <a:r>
              <a:rPr lang="en-US" dirty="0" err="1" smtClean="0"/>
              <a:t>természetfeletti</a:t>
            </a:r>
            <a:r>
              <a:rPr lang="en-US" dirty="0" smtClean="0"/>
              <a:t> </a:t>
            </a:r>
            <a:r>
              <a:rPr lang="en-US" dirty="0" err="1" smtClean="0"/>
              <a:t>tervező</a:t>
            </a:r>
            <a:r>
              <a:rPr lang="en-US" dirty="0" smtClean="0"/>
              <a:t> </a:t>
            </a:r>
            <a:r>
              <a:rPr lang="en-US" dirty="0" err="1" smtClean="0"/>
              <a:t>közreműködése</a:t>
            </a:r>
            <a:r>
              <a:rPr lang="en-US" dirty="0" smtClean="0"/>
              <a:t> </a:t>
            </a:r>
            <a:r>
              <a:rPr lang="en-US" dirty="0" err="1" smtClean="0"/>
              <a:t>nélkül</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Altruista</a:t>
            </a:r>
            <a:r>
              <a:rPr lang="en-US" dirty="0" smtClean="0"/>
              <a:t> </a:t>
            </a:r>
            <a:r>
              <a:rPr lang="en-US" dirty="0" err="1" smtClean="0"/>
              <a:t>magatartás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 </a:t>
            </a:r>
            <a:r>
              <a:rPr lang="en-US" dirty="0" err="1" smtClean="0"/>
              <a:t>az</a:t>
            </a:r>
            <a:r>
              <a:rPr lang="en-US" dirty="0" smtClean="0"/>
              <a:t> </a:t>
            </a:r>
            <a:r>
              <a:rPr lang="en-US" dirty="0" err="1" smtClean="0"/>
              <a:t>egyik</a:t>
            </a:r>
            <a:r>
              <a:rPr lang="en-US" dirty="0" smtClean="0"/>
              <a:t> </a:t>
            </a:r>
            <a:r>
              <a:rPr lang="en-US" dirty="0" err="1" smtClean="0"/>
              <a:t>állat</a:t>
            </a:r>
            <a:r>
              <a:rPr lang="en-US" dirty="0" smtClean="0"/>
              <a:t> </a:t>
            </a:r>
            <a:r>
              <a:rPr lang="en-US" dirty="0" err="1" smtClean="0"/>
              <a:t>saját</a:t>
            </a:r>
            <a:r>
              <a:rPr lang="en-US" dirty="0" smtClean="0"/>
              <a:t> </a:t>
            </a:r>
            <a:r>
              <a:rPr lang="en-US" dirty="0" err="1" smtClean="0"/>
              <a:t>költségére</a:t>
            </a:r>
            <a:r>
              <a:rPr lang="en-US" dirty="0" smtClean="0"/>
              <a:t> </a:t>
            </a:r>
            <a:r>
              <a:rPr lang="en-US" dirty="0" err="1" smtClean="0"/>
              <a:t>növeli</a:t>
            </a:r>
            <a:r>
              <a:rPr lang="en-US" dirty="0" smtClean="0"/>
              <a:t> </a:t>
            </a:r>
            <a:r>
              <a:rPr lang="en-US" dirty="0" err="1" smtClean="0"/>
              <a:t>egy</a:t>
            </a:r>
            <a:r>
              <a:rPr lang="en-US" dirty="0" smtClean="0"/>
              <a:t> </a:t>
            </a:r>
            <a:r>
              <a:rPr lang="en-US" dirty="0" err="1" smtClean="0"/>
              <a:t>másik</a:t>
            </a:r>
            <a:r>
              <a:rPr lang="en-US" dirty="0" smtClean="0"/>
              <a:t> </a:t>
            </a:r>
            <a:r>
              <a:rPr lang="en-US" dirty="0" err="1" smtClean="0"/>
              <a:t>alkalmasságát</a:t>
            </a:r>
            <a:endParaRPr lang="en-US" dirty="0" smtClean="0"/>
          </a:p>
          <a:p>
            <a:r>
              <a:rPr lang="en-US" dirty="0" smtClean="0"/>
              <a:t>= </a:t>
            </a:r>
            <a:r>
              <a:rPr lang="en-US" dirty="0" err="1" smtClean="0"/>
              <a:t>segítő</a:t>
            </a:r>
            <a:r>
              <a:rPr lang="en-US" dirty="0" smtClean="0"/>
              <a:t> </a:t>
            </a:r>
            <a:r>
              <a:rPr lang="en-US" dirty="0" err="1" smtClean="0"/>
              <a:t>magatartás</a:t>
            </a:r>
            <a:r>
              <a:rPr lang="en-US" dirty="0" smtClean="0"/>
              <a:t>, </a:t>
            </a:r>
            <a:r>
              <a:rPr lang="en-US" dirty="0" err="1" smtClean="0"/>
              <a:t>proszociális</a:t>
            </a:r>
            <a:r>
              <a:rPr lang="en-US" dirty="0" smtClean="0"/>
              <a:t> </a:t>
            </a:r>
            <a:r>
              <a:rPr lang="en-US" dirty="0" err="1" smtClean="0"/>
              <a:t>viselkedés</a:t>
            </a:r>
            <a:endParaRPr lang="en-US" dirty="0" smtClean="0"/>
          </a:p>
          <a:p>
            <a:r>
              <a:rPr lang="en-US" dirty="0" smtClean="0"/>
              <a:t>Hamilton – </a:t>
            </a:r>
            <a:r>
              <a:rPr lang="en-US" dirty="0" err="1" smtClean="0"/>
              <a:t>rokonszelekciós</a:t>
            </a:r>
            <a:r>
              <a:rPr lang="en-US" dirty="0" smtClean="0"/>
              <a:t> </a:t>
            </a:r>
            <a:r>
              <a:rPr lang="en-US" dirty="0" err="1" smtClean="0"/>
              <a:t>elmélet</a:t>
            </a:r>
            <a:r>
              <a:rPr lang="en-US" dirty="0" smtClean="0"/>
              <a:t> – </a:t>
            </a:r>
            <a:r>
              <a:rPr lang="en-US" dirty="0" err="1" smtClean="0"/>
              <a:t>az</a:t>
            </a:r>
            <a:r>
              <a:rPr lang="en-US" dirty="0" smtClean="0"/>
              <a:t> </a:t>
            </a:r>
            <a:r>
              <a:rPr lang="en-US" dirty="0" err="1" smtClean="0"/>
              <a:t>önzetlenséget</a:t>
            </a:r>
            <a:r>
              <a:rPr lang="en-US" dirty="0" smtClean="0"/>
              <a:t> </a:t>
            </a:r>
            <a:r>
              <a:rPr lang="en-US" dirty="0" err="1" smtClean="0"/>
              <a:t>szelekítv</a:t>
            </a:r>
            <a:r>
              <a:rPr lang="en-US" dirty="0" smtClean="0"/>
              <a:t> </a:t>
            </a:r>
            <a:r>
              <a:rPr lang="en-US" dirty="0" err="1" smtClean="0"/>
              <a:t>módon</a:t>
            </a:r>
            <a:r>
              <a:rPr lang="en-US" dirty="0" smtClean="0"/>
              <a:t> </a:t>
            </a:r>
            <a:r>
              <a:rPr lang="en-US" dirty="0" err="1" smtClean="0"/>
              <a:t>alkalmazzuk</a:t>
            </a:r>
            <a:r>
              <a:rPr lang="en-US" dirty="0" smtClean="0"/>
              <a:t> a </a:t>
            </a:r>
            <a:r>
              <a:rPr lang="en-US" dirty="0" err="1" smtClean="0"/>
              <a:t>rokonokra</a:t>
            </a:r>
            <a:r>
              <a:rPr lang="en-US" dirty="0" smtClean="0"/>
              <a:t> </a:t>
            </a:r>
            <a:r>
              <a:rPr lang="en-US" dirty="0" err="1" smtClean="0"/>
              <a:t>annak</a:t>
            </a:r>
            <a:r>
              <a:rPr lang="en-US" dirty="0" smtClean="0"/>
              <a:t> </a:t>
            </a:r>
            <a:r>
              <a:rPr lang="en-US" dirty="0" err="1" smtClean="0"/>
              <a:t>valószínűsége</a:t>
            </a:r>
            <a:r>
              <a:rPr lang="en-US" dirty="0" smtClean="0"/>
              <a:t> </a:t>
            </a:r>
            <a:r>
              <a:rPr lang="en-US" dirty="0" err="1" smtClean="0"/>
              <a:t>szerint</a:t>
            </a:r>
            <a:r>
              <a:rPr lang="en-US" dirty="0" smtClean="0"/>
              <a:t>, </a:t>
            </a:r>
            <a:r>
              <a:rPr lang="en-US" dirty="0" err="1" smtClean="0"/>
              <a:t>hogy</a:t>
            </a:r>
            <a:r>
              <a:rPr lang="en-US" dirty="0" smtClean="0"/>
              <a:t> </a:t>
            </a:r>
            <a:r>
              <a:rPr lang="en-US" dirty="0" err="1" smtClean="0"/>
              <a:t>mennyiben</a:t>
            </a:r>
            <a:r>
              <a:rPr lang="en-US" dirty="0" smtClean="0"/>
              <a:t> </a:t>
            </a:r>
            <a:r>
              <a:rPr lang="en-US" dirty="0" err="1" smtClean="0"/>
              <a:t>hordozzák</a:t>
            </a:r>
            <a:r>
              <a:rPr lang="en-US" dirty="0" smtClean="0"/>
              <a:t> a </a:t>
            </a:r>
            <a:r>
              <a:rPr lang="en-US" dirty="0" err="1" smtClean="0"/>
              <a:t>rokonság</a:t>
            </a:r>
            <a:r>
              <a:rPr lang="en-US" dirty="0" smtClean="0"/>
              <a:t> </a:t>
            </a:r>
            <a:r>
              <a:rPr lang="en-US" dirty="0" err="1" smtClean="0"/>
              <a:t>által</a:t>
            </a:r>
            <a:r>
              <a:rPr lang="en-US" dirty="0" smtClean="0"/>
              <a:t> </a:t>
            </a:r>
            <a:r>
              <a:rPr lang="en-US" dirty="0" err="1" smtClean="0"/>
              <a:t>kiváltott</a:t>
            </a:r>
            <a:r>
              <a:rPr lang="en-US" dirty="0" smtClean="0"/>
              <a:t> </a:t>
            </a:r>
            <a:r>
              <a:rPr lang="en-US" dirty="0" err="1" smtClean="0"/>
              <a:t>altruizmus</a:t>
            </a:r>
            <a:r>
              <a:rPr lang="en-US" dirty="0" smtClean="0"/>
              <a:t> </a:t>
            </a:r>
            <a:r>
              <a:rPr lang="en-US" dirty="0" err="1" smtClean="0"/>
              <a:t>génjének</a:t>
            </a:r>
            <a:r>
              <a:rPr lang="en-US" dirty="0" smtClean="0"/>
              <a:t> </a:t>
            </a:r>
            <a:r>
              <a:rPr lang="en-US" dirty="0" err="1" smtClean="0"/>
              <a:t>egy</a:t>
            </a:r>
            <a:r>
              <a:rPr lang="en-US" dirty="0" smtClean="0"/>
              <a:t> </a:t>
            </a:r>
            <a:r>
              <a:rPr lang="en-US" dirty="0" err="1" smtClean="0"/>
              <a:t>másolatát</a:t>
            </a:r>
            <a:r>
              <a:rPr lang="en-US" dirty="0" smtClean="0"/>
              <a:t> (</a:t>
            </a:r>
            <a:r>
              <a:rPr lang="en-US" dirty="0" err="1" smtClean="0"/>
              <a:t>genetikai</a:t>
            </a:r>
            <a:r>
              <a:rPr lang="en-US" dirty="0" smtClean="0"/>
              <a:t> </a:t>
            </a:r>
            <a:r>
              <a:rPr lang="en-US" dirty="0" err="1" smtClean="0"/>
              <a:t>rokonságuk</a:t>
            </a:r>
            <a:r>
              <a:rPr lang="en-US" dirty="0" smtClean="0"/>
              <a:t> </a:t>
            </a:r>
            <a:r>
              <a:rPr lang="en-US" dirty="0" err="1" smtClean="0"/>
              <a:t>foka</a:t>
            </a:r>
            <a:r>
              <a:rPr lang="en-US" dirty="0" smtClean="0"/>
              <a:t> </a:t>
            </a:r>
            <a:r>
              <a:rPr lang="en-US" dirty="0" err="1" smtClean="0"/>
              <a:t>szerint</a:t>
            </a:r>
            <a:r>
              <a:rPr lang="en-US" dirty="0" smtClean="0"/>
              <a:t>)</a:t>
            </a:r>
          </a:p>
          <a:p>
            <a:r>
              <a:rPr lang="en-US" dirty="0" err="1" smtClean="0"/>
              <a:t>Példák</a:t>
            </a:r>
            <a:r>
              <a:rPr lang="en-US" dirty="0" smtClean="0"/>
              <a:t>: </a:t>
            </a:r>
            <a:r>
              <a:rPr lang="en-US" dirty="0" err="1" smtClean="0"/>
              <a:t>mostohaszülők</a:t>
            </a:r>
            <a:r>
              <a:rPr lang="en-US" dirty="0" smtClean="0"/>
              <a:t> </a:t>
            </a:r>
            <a:r>
              <a:rPr lang="en-US" dirty="0" err="1" smtClean="0"/>
              <a:t>és</a:t>
            </a:r>
            <a:r>
              <a:rPr lang="en-US" dirty="0" smtClean="0"/>
              <a:t> a </a:t>
            </a:r>
            <a:r>
              <a:rPr lang="en-US" dirty="0" err="1" smtClean="0"/>
              <a:t>molesztálás</a:t>
            </a:r>
            <a:r>
              <a:rPr lang="en-US" dirty="0" smtClean="0"/>
              <a:t> </a:t>
            </a:r>
            <a:r>
              <a:rPr lang="en-US" dirty="0" err="1" smtClean="0"/>
              <a:t>esélye</a:t>
            </a:r>
            <a:r>
              <a:rPr lang="en-US" dirty="0" smtClean="0"/>
              <a:t>, </a:t>
            </a:r>
            <a:r>
              <a:rPr lang="en-US" dirty="0" err="1" smtClean="0"/>
              <a:t>közös</a:t>
            </a:r>
            <a:r>
              <a:rPr lang="en-US" dirty="0" smtClean="0"/>
              <a:t> </a:t>
            </a:r>
            <a:r>
              <a:rPr lang="en-US" dirty="0" err="1" smtClean="0"/>
              <a:t>elkövetők</a:t>
            </a:r>
            <a:r>
              <a:rPr lang="en-US" dirty="0" smtClean="0"/>
              <a:t> </a:t>
            </a:r>
            <a:r>
              <a:rPr lang="en-US" dirty="0" err="1" smtClean="0"/>
              <a:t>rokonsági</a:t>
            </a:r>
            <a:r>
              <a:rPr lang="en-US" dirty="0" smtClean="0"/>
              <a:t> </a:t>
            </a:r>
            <a:r>
              <a:rPr lang="en-US" dirty="0" err="1" smtClean="0"/>
              <a:t>viszonya</a:t>
            </a:r>
            <a:endParaRPr lang="en-US" dirty="0"/>
          </a:p>
        </p:txBody>
      </p:sp>
    </p:spTree>
  </p:cSld>
  <p:clrMapOvr>
    <a:masterClrMapping/>
  </p:clrMapOvr>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724</TotalTime>
  <Words>2421</Words>
  <Application>Microsoft Macintosh PowerPoint</Application>
  <PresentationFormat>On-screen Show (4:3)</PresentationFormat>
  <Paragraphs>276</Paragraphs>
  <Slides>50</Slides>
  <Notes>0</Notes>
  <HiddenSlides>0</HiddenSlides>
  <MMClips>0</MMClips>
  <ScaleCrop>false</ScaleCrop>
  <HeadingPairs>
    <vt:vector size="4" baseType="variant">
      <vt:variant>
        <vt:lpstr>Design Template</vt:lpstr>
      </vt:variant>
      <vt:variant>
        <vt:i4>1</vt:i4>
      </vt:variant>
      <vt:variant>
        <vt:lpstr>Slide Titles</vt:lpstr>
      </vt:variant>
      <vt:variant>
        <vt:i4>50</vt:i4>
      </vt:variant>
    </vt:vector>
  </HeadingPairs>
  <TitlesOfParts>
    <vt:vector size="51" baseType="lpstr">
      <vt:lpstr>Codex</vt:lpstr>
      <vt:lpstr>Szociálpszichológia</vt:lpstr>
      <vt:lpstr>Mi a szociálpszichológia</vt:lpstr>
      <vt:lpstr>A szociálpszichológia mint tudomány</vt:lpstr>
      <vt:lpstr>A szociálpszichológia története</vt:lpstr>
      <vt:lpstr>Néplélektan</vt:lpstr>
      <vt:lpstr>Tömeglélektan</vt:lpstr>
      <vt:lpstr>Freud: Tömeglélektan és én-analízis (1921)</vt:lpstr>
      <vt:lpstr>Evolúciós szociálpszichológia</vt:lpstr>
      <vt:lpstr>Altruista magatartás </vt:lpstr>
      <vt:lpstr>Reciprok altruizmus</vt:lpstr>
      <vt:lpstr>Nemi kiválasztódás és nemi különbségek a viselkedésben</vt:lpstr>
      <vt:lpstr>A pár kiválasztásának kritériumai</vt:lpstr>
      <vt:lpstr>A meggyőzés</vt:lpstr>
      <vt:lpstr>A kommunikáció forrása</vt:lpstr>
      <vt:lpstr>A kommunikáció természete</vt:lpstr>
      <vt:lpstr>A közlés befogadójának sajátosságai</vt:lpstr>
      <vt:lpstr>Fejlődési szociálpszichológia</vt:lpstr>
      <vt:lpstr>A társas megismerés</vt:lpstr>
      <vt:lpstr>A társas megismerés</vt:lpstr>
      <vt:lpstr>Pszichoanalízis és szociálpszichológia</vt:lpstr>
      <vt:lpstr>A frankfurti iskola és az analitikus szociálpszichológia</vt:lpstr>
      <vt:lpstr>Az F-skála néhány tétele</vt:lpstr>
      <vt:lpstr>Az F-skála tartalma</vt:lpstr>
      <vt:lpstr>Az F-skála tartalma</vt:lpstr>
      <vt:lpstr>Családi háttér és személyiségfejlődés</vt:lpstr>
      <vt:lpstr>Személyiség</vt:lpstr>
      <vt:lpstr>Wilhelm Reich</vt:lpstr>
      <vt:lpstr>Konformitás</vt:lpstr>
      <vt:lpstr>Csoportpolarizáció</vt:lpstr>
      <vt:lpstr>Az önigazolás</vt:lpstr>
      <vt:lpstr>A disszonanciacsökkentés</vt:lpstr>
      <vt:lpstr>Slide 32</vt:lpstr>
      <vt:lpstr>Slide 33</vt:lpstr>
      <vt:lpstr>Slide 34</vt:lpstr>
      <vt:lpstr>Attribúció</vt:lpstr>
      <vt:lpstr>Alapvető kérdések</vt:lpstr>
      <vt:lpstr>Az attribúciós elmélet alkalmazása</vt:lpstr>
      <vt:lpstr>Az attitűd</vt:lpstr>
      <vt:lpstr>Az attitűd funkciói</vt:lpstr>
      <vt:lpstr>Az attitűd szerkezete</vt:lpstr>
      <vt:lpstr>Az attitűdök meghatározói</vt:lpstr>
      <vt:lpstr>Az attitűdök következményei</vt:lpstr>
      <vt:lpstr>Kötődés és vonzalom</vt:lpstr>
      <vt:lpstr>A személyes kapcsolatok fejlődése</vt:lpstr>
      <vt:lpstr>Slide 45</vt:lpstr>
      <vt:lpstr>Intim kapcsolatok</vt:lpstr>
      <vt:lpstr>Az előítélet</vt:lpstr>
      <vt:lpstr>Az előítéletek és a tudomány</vt:lpstr>
      <vt:lpstr>Az előítélet okai</vt:lpstr>
      <vt:lpstr>Az előítéletek megváltoztatása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Szociálpszichológia</dc:title>
  <dc:creator>Júlia Gyimesi</dc:creator>
  <cp:lastModifiedBy>Júlia Gyimesi</cp:lastModifiedBy>
  <cp:revision>70</cp:revision>
  <dcterms:created xsi:type="dcterms:W3CDTF">2012-09-11T10:27:36Z</dcterms:created>
  <dcterms:modified xsi:type="dcterms:W3CDTF">2012-09-11T10:30:40Z</dcterms:modified>
</cp:coreProperties>
</file>